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4"/>
  </p:notesMasterIdLst>
  <p:sldIdLst>
    <p:sldId id="265" r:id="rId2"/>
    <p:sldId id="256" r:id="rId3"/>
    <p:sldId id="273" r:id="rId4"/>
    <p:sldId id="274" r:id="rId5"/>
    <p:sldId id="275" r:id="rId6"/>
    <p:sldId id="282" r:id="rId7"/>
    <p:sldId id="283" r:id="rId8"/>
    <p:sldId id="284" r:id="rId9"/>
    <p:sldId id="286" r:id="rId10"/>
    <p:sldId id="285" r:id="rId11"/>
    <p:sldId id="281" r:id="rId12"/>
    <p:sldId id="258" r:id="rId1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357A8"/>
    <a:srgbClr val="02204C"/>
    <a:srgbClr val="19C6FC"/>
    <a:srgbClr val="992CBC"/>
    <a:srgbClr val="982FB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86"/>
    <p:restoredTop sz="94648"/>
  </p:normalViewPr>
  <p:slideViewPr>
    <p:cSldViewPr snapToGrid="0" snapToObjects="1">
      <p:cViewPr varScale="1">
        <p:scale>
          <a:sx n="90" d="100"/>
          <a:sy n="90" d="100"/>
        </p:scale>
        <p:origin x="370" y="6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presProps" Target="pres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media/hdphoto1.wdp>
</file>

<file path=ppt/media/image1.png>
</file>

<file path=ppt/media/image10.png>
</file>

<file path=ppt/media/image11.png>
</file>

<file path=ppt/media/image12.png>
</file>

<file path=ppt/media/image2.jpeg>
</file>

<file path=ppt/media/image3.jpg>
</file>

<file path=ppt/media/image4.jpe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75803D4-FC83-F44A-823B-78C9DF08A4C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84EBC8F-2541-104E-A6CA-E3902AAB83A3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3316218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CE99566-5ED7-CCD2-28A0-BD5AC79414A0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7677"/>
          </a:xfrm>
          <a:prstGeom prst="rect">
            <a:avLst/>
          </a:prstGeom>
        </p:spPr>
      </p:pic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9" name="图片 8">
            <a:extLst>
              <a:ext uri="{FF2B5EF4-FFF2-40B4-BE49-F238E27FC236}">
                <a16:creationId xmlns:a16="http://schemas.microsoft.com/office/drawing/2014/main" id="{44AF5CF9-080D-2B47-F644-15585FF64F93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0532737" y="122795"/>
            <a:ext cx="1350257" cy="98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840402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4814508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本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5071940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775455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344880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项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9371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幻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406451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230542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幻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79144935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1685281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幻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7142282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zh-CN" altLang="en-US"/>
              <a:t>单击此处编辑母版文本样式</a:t>
            </a:r>
          </a:p>
          <a:p>
            <a:pPr lvl="1"/>
            <a:r>
              <a:rPr kumimoji="1" lang="zh-CN" altLang="en-US"/>
              <a:t>二级</a:t>
            </a:r>
          </a:p>
          <a:p>
            <a:pPr lvl="2"/>
            <a:r>
              <a:rPr kumimoji="1" lang="zh-CN" altLang="en-US"/>
              <a:t>三级</a:t>
            </a:r>
          </a:p>
          <a:p>
            <a:pPr lvl="3"/>
            <a:r>
              <a:rPr kumimoji="1" lang="zh-CN" altLang="en-US"/>
              <a:t>四级</a:t>
            </a:r>
          </a:p>
          <a:p>
            <a:pPr lvl="4"/>
            <a:r>
              <a:rPr kumimoji="1"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9361D8-351E-4D42-8178-8255C00CAC5D}" type="datetimeFigureOut">
              <a:rPr kumimoji="1" lang="zh-CN" altLang="en-US" smtClean="0"/>
              <a:t>2022/8/6</a:t>
            </a:fld>
            <a:endParaRPr kumimoji="1"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幻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35CE6D-1D8E-A94F-AD1F-78CAFBCD0F56}" type="slidenum">
              <a:rPr kumimoji="1" lang="zh-CN" altLang="en-US" smtClean="0"/>
              <a:t>‹#›</a:t>
            </a:fld>
            <a:endParaRPr kumimoji="1" lang="zh-CN" altLang="en-US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2858A15-1687-781D-63F2-4EA5F3B4DEF7}"/>
              </a:ext>
            </a:extLst>
          </p:cNvPr>
          <p:cNvPicPr>
            <a:picLocks noChangeAspect="1"/>
          </p:cNvPicPr>
          <p:nvPr userDrawn="1"/>
        </p:nvPicPr>
        <p:blipFill>
          <a:blip r:embed="rId13"/>
          <a:stretch>
            <a:fillRect/>
          </a:stretch>
        </p:blipFill>
        <p:spPr>
          <a:xfrm>
            <a:off x="10532737" y="122795"/>
            <a:ext cx="1350257" cy="9826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937184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1.xml"/><Relationship Id="rId4" Type="http://schemas.microsoft.com/office/2007/relationships/hdphoto" Target="../media/hdphoto1.wdp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 descr="模糊的光影&#10;&#10;低可信度描述已自动生成">
            <a:extLst>
              <a:ext uri="{FF2B5EF4-FFF2-40B4-BE49-F238E27FC236}">
                <a16:creationId xmlns:a16="http://schemas.microsoft.com/office/drawing/2014/main" id="{F22DC3B8-A32D-B038-841C-3B44685C8F8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6" name="文本框 5"/>
          <p:cNvSpPr txBox="1"/>
          <p:nvPr/>
        </p:nvSpPr>
        <p:spPr>
          <a:xfrm>
            <a:off x="0" y="2336393"/>
            <a:ext cx="12191999" cy="1092607"/>
          </a:xfrm>
          <a:prstGeom prst="rect">
            <a:avLst/>
          </a:prstGeom>
          <a:noFill/>
          <a:effectLst>
            <a:outerShdw dist="76200" dir="2700000" algn="tl" rotWithShape="0">
              <a:srgbClr val="0070C0">
                <a:alpha val="96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500" b="1" spc="6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</a:rPr>
              <a:t>全国</a:t>
            </a:r>
            <a:r>
              <a:rPr kumimoji="1" lang="zh-CN" altLang="en-US" sz="6500" b="1" spc="6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并行应用挑战赛</a:t>
            </a:r>
          </a:p>
        </p:txBody>
      </p:sp>
      <p:sp>
        <p:nvSpPr>
          <p:cNvPr id="7" name="文本框 6"/>
          <p:cNvSpPr txBox="1"/>
          <p:nvPr/>
        </p:nvSpPr>
        <p:spPr>
          <a:xfrm>
            <a:off x="1" y="3429000"/>
            <a:ext cx="12192000" cy="769441"/>
          </a:xfrm>
          <a:prstGeom prst="rect">
            <a:avLst/>
          </a:prstGeom>
          <a:noFill/>
          <a:effectLst>
            <a:outerShdw dist="76200" dir="2700000" algn="tl" rotWithShape="0">
              <a:srgbClr val="0070C0">
                <a:alpha val="96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en-US" altLang="zh-CN" sz="44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—</a:t>
            </a:r>
            <a:r>
              <a:rPr kumimoji="1" lang="zh-CN" altLang="en-US" sz="44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优化组初赛规则及提交要求</a:t>
            </a:r>
            <a:r>
              <a:rPr kumimoji="1" lang="en-US" altLang="zh-CN" sz="44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—</a:t>
            </a:r>
            <a:endParaRPr kumimoji="1" lang="zh-CN" altLang="en-US" sz="4400" b="1" dirty="0">
              <a:solidFill>
                <a:schemeClr val="bg1"/>
              </a:solidFill>
              <a:latin typeface="SimHei" panose="02010609060101010101" pitchFamily="49" charset="-122"/>
              <a:ea typeface="SimHei" panose="02010609060101010101" pitchFamily="49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409144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204" y="1493083"/>
            <a:ext cx="5420064" cy="892552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5.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结合</a:t>
            </a:r>
            <a:r>
              <a:rPr lang="en-US" altLang="zh-CN" sz="2400" b="1" dirty="0" err="1">
                <a:latin typeface="SimSun" panose="02010600030101010101" pitchFamily="2" charset="-122"/>
                <a:ea typeface="SimSun" panose="02010600030101010101" pitchFamily="2" charset="-122"/>
              </a:rPr>
              <a:t>vtune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进行除法优化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r>
              <a:rPr kumimoji="0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经过优化处理除法的时间占用由</a:t>
            </a:r>
            <a:r>
              <a:rPr kumimoji="0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54.2%</a:t>
            </a:r>
            <a:r>
              <a:rPr kumimoji="0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将为</a:t>
            </a:r>
            <a:r>
              <a:rPr kumimoji="0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%39.8%</a:t>
            </a:r>
          </a:p>
        </p:txBody>
      </p:sp>
      <p:graphicFrame>
        <p:nvGraphicFramePr>
          <p:cNvPr id="13" name="表格 2">
            <a:extLst>
              <a:ext uri="{FF2B5EF4-FFF2-40B4-BE49-F238E27FC236}">
                <a16:creationId xmlns:a16="http://schemas.microsoft.com/office/drawing/2014/main" id="{DF036B39-CA31-0617-A4B7-20AED242B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42984956"/>
              </p:ext>
            </p:extLst>
          </p:nvPr>
        </p:nvGraphicFramePr>
        <p:xfrm>
          <a:off x="5960533" y="1305287"/>
          <a:ext cx="58772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088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2.78971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3.50224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  <p:pic>
        <p:nvPicPr>
          <p:cNvPr id="16" name="图片 15">
            <a:extLst>
              <a:ext uri="{FF2B5EF4-FFF2-40B4-BE49-F238E27FC236}">
                <a16:creationId xmlns:a16="http://schemas.microsoft.com/office/drawing/2014/main" id="{5866F351-A6E4-F723-4D5A-C82A09CC17D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50856" y="3432661"/>
            <a:ext cx="6578211" cy="2750549"/>
          </a:xfrm>
          <a:prstGeom prst="rect">
            <a:avLst/>
          </a:prstGeom>
        </p:spPr>
      </p:pic>
      <p:pic>
        <p:nvPicPr>
          <p:cNvPr id="20" name="图片 19">
            <a:extLst>
              <a:ext uri="{FF2B5EF4-FFF2-40B4-BE49-F238E27FC236}">
                <a16:creationId xmlns:a16="http://schemas.microsoft.com/office/drawing/2014/main" id="{021ABD5F-6B8B-8A15-F447-963AB35687E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334" y="3425340"/>
            <a:ext cx="5352522" cy="27542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677855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4.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程序执行结果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203" y="2948440"/>
            <a:ext cx="11483593" cy="1384995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 indent="0">
              <a:lnSpc>
                <a:spcPct val="150000"/>
              </a:lnSpc>
              <a:buNone/>
              <a:defRPr/>
            </a:pPr>
            <a:endParaRPr lang="zh-CN" altLang="en-US" sz="24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B092CCA7-7F78-FBC5-4F43-59CA0BD20998}"/>
              </a:ext>
            </a:extLst>
          </p:cNvPr>
          <p:cNvSpPr txBox="1"/>
          <p:nvPr/>
        </p:nvSpPr>
        <p:spPr>
          <a:xfrm>
            <a:off x="621321" y="1483141"/>
            <a:ext cx="11134646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 err="1"/>
              <a:t>Sizeof</a:t>
            </a:r>
            <a:r>
              <a:rPr lang="en-US" altLang="zh-CN" dirty="0"/>
              <a:t>(</a:t>
            </a:r>
            <a:r>
              <a:rPr lang="en-US" altLang="zh-CN" dirty="0" err="1"/>
              <a:t>ComplexType</a:t>
            </a:r>
            <a:r>
              <a:rPr lang="en-US" altLang="zh-CN" dirty="0"/>
              <a:t> = 16 bytes</a:t>
            </a:r>
          </a:p>
          <a:p>
            <a:r>
              <a:rPr lang="en-US" altLang="zh-CN" dirty="0" err="1"/>
              <a:t>number_bands</a:t>
            </a:r>
            <a:r>
              <a:rPr lang="en-US" altLang="zh-CN" dirty="0"/>
              <a:t> = 512       </a:t>
            </a:r>
            <a:r>
              <a:rPr lang="en-US" altLang="zh-CN" dirty="0" err="1"/>
              <a:t>nvband</a:t>
            </a:r>
            <a:r>
              <a:rPr lang="en-US" altLang="zh-CN" dirty="0"/>
              <a:t> = 2      </a:t>
            </a:r>
            <a:r>
              <a:rPr lang="en-US" altLang="zh-CN" dirty="0" err="1"/>
              <a:t>ncouls</a:t>
            </a:r>
            <a:r>
              <a:rPr lang="en-US" altLang="zh-CN" dirty="0"/>
              <a:t> = 32768  </a:t>
            </a:r>
            <a:r>
              <a:rPr lang="en-US" altLang="zh-CN" dirty="0" err="1"/>
              <a:t>nodes_per_group</a:t>
            </a:r>
            <a:r>
              <a:rPr lang="en-US" altLang="zh-CN" dirty="0"/>
              <a:t>  = 20   </a:t>
            </a:r>
            <a:r>
              <a:rPr lang="en-US" altLang="zh-CN" dirty="0" err="1"/>
              <a:t>ngpown</a:t>
            </a:r>
            <a:r>
              <a:rPr lang="en-US" altLang="zh-CN" dirty="0"/>
              <a:t> = 1638   </a:t>
            </a:r>
            <a:r>
              <a:rPr lang="en-US" altLang="zh-CN" dirty="0" err="1"/>
              <a:t>nend</a:t>
            </a:r>
            <a:r>
              <a:rPr lang="en-US" altLang="zh-CN" dirty="0"/>
              <a:t> = 3        </a:t>
            </a:r>
            <a:r>
              <a:rPr lang="en-US" altLang="zh-CN" dirty="0" err="1"/>
              <a:t>nstart</a:t>
            </a:r>
            <a:r>
              <a:rPr lang="en-US" altLang="zh-CN" dirty="0"/>
              <a:t> = 0</a:t>
            </a:r>
          </a:p>
          <a:p>
            <a:r>
              <a:rPr lang="en-US" altLang="zh-CN" dirty="0"/>
              <a:t>Memory Foot Print = 2.09998 GBs</a:t>
            </a:r>
          </a:p>
          <a:p>
            <a:r>
              <a:rPr lang="en-US" altLang="zh-CN" dirty="0"/>
              <a:t>here are 64 threads </a:t>
            </a:r>
          </a:p>
          <a:p>
            <a:r>
              <a:rPr lang="en-US" altLang="zh-CN" dirty="0"/>
              <a:t>2.861524,8.599619</a:t>
            </a:r>
          </a:p>
          <a:p>
            <a:endParaRPr lang="en-US" altLang="zh-CN" dirty="0"/>
          </a:p>
          <a:p>
            <a:r>
              <a:rPr lang="en-US" altLang="zh-CN" dirty="0"/>
              <a:t>!!!! SUCCESS - !!!! Correctness test passed :-D :-D</a:t>
            </a:r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 Final </a:t>
            </a:r>
            <a:r>
              <a:rPr lang="en-US" altLang="zh-CN" dirty="0" err="1"/>
              <a:t>achtemp</a:t>
            </a:r>
            <a:endParaRPr lang="en-US" altLang="zh-CN" dirty="0"/>
          </a:p>
          <a:p>
            <a:r>
              <a:rPr lang="en-US" altLang="zh-CN" dirty="0"/>
              <a:t>(-264241150.652440,1321205763.073767) </a:t>
            </a:r>
          </a:p>
          <a:p>
            <a:r>
              <a:rPr lang="en-US" altLang="zh-CN" dirty="0"/>
              <a:t>(-137405399.084020,961837795.249507) </a:t>
            </a:r>
          </a:p>
          <a:p>
            <a:r>
              <a:rPr lang="en-US" altLang="zh-CN" dirty="0"/>
              <a:t>(-83783779.975772,754054017.360926) </a:t>
            </a:r>
          </a:p>
          <a:p>
            <a:r>
              <a:rPr lang="en-US" altLang="zh-CN" dirty="0"/>
              <a:t>********** Kernel Time Taken **********= 3.94935 secs</a:t>
            </a:r>
          </a:p>
          <a:p>
            <a:r>
              <a:rPr lang="en-US" altLang="zh-CN" dirty="0"/>
              <a:t>********** Total Time Taken **********= 4.73719 secs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2666466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图片 6" descr="模糊的光影&#10;&#10;低可信度描述已自动生成">
            <a:extLst>
              <a:ext uri="{FF2B5EF4-FFF2-40B4-BE49-F238E27FC236}">
                <a16:creationId xmlns:a16="http://schemas.microsoft.com/office/drawing/2014/main" id="{85E08011-2A27-0623-B1D4-0F697D90A0B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3313"/>
            <a:ext cx="12192000" cy="6864626"/>
          </a:xfrm>
          <a:prstGeom prst="rect">
            <a:avLst/>
          </a:prstGeom>
        </p:spPr>
      </p:pic>
      <p:sp>
        <p:nvSpPr>
          <p:cNvPr id="5" name="文本框 4"/>
          <p:cNvSpPr txBox="1"/>
          <p:nvPr/>
        </p:nvSpPr>
        <p:spPr>
          <a:xfrm>
            <a:off x="0" y="2628493"/>
            <a:ext cx="12191999" cy="1092607"/>
          </a:xfrm>
          <a:prstGeom prst="rect">
            <a:avLst/>
          </a:prstGeom>
          <a:noFill/>
          <a:effectLst>
            <a:outerShdw dist="76200" dir="2700000" algn="tl" rotWithShape="0">
              <a:srgbClr val="0070C0">
                <a:alpha val="96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kumimoji="1" lang="zh-CN" altLang="en-US" sz="6500" b="1" spc="60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完毕</a:t>
            </a:r>
            <a:endParaRPr kumimoji="1" lang="zh-CN" altLang="en-US" sz="6500" b="1" spc="600" dirty="0">
              <a:solidFill>
                <a:schemeClr val="bg1"/>
              </a:solidFill>
              <a:latin typeface="SimHei" panose="02010609060101010101" pitchFamily="49" charset="-122"/>
              <a:ea typeface="SimHei" panose="02010609060101010101" pitchFamily="49" charset="-122"/>
              <a:cs typeface="Microsoft YaHei" charset="-122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1" y="3721100"/>
            <a:ext cx="12192000" cy="707886"/>
          </a:xfrm>
          <a:prstGeom prst="rect">
            <a:avLst/>
          </a:prstGeom>
          <a:noFill/>
          <a:effectLst>
            <a:outerShdw dist="76200" dir="2700000" algn="tl" rotWithShape="0">
              <a:srgbClr val="0070C0">
                <a:alpha val="96000"/>
              </a:srgbClr>
            </a:outerShdw>
          </a:effectLst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Thanks</a:t>
            </a:r>
            <a:endParaRPr kumimoji="1" lang="zh-CN" altLang="en-US" sz="4000" b="1" dirty="0">
              <a:solidFill>
                <a:schemeClr val="bg1"/>
              </a:solidFill>
              <a:latin typeface="SimHei" panose="02010609060101010101" pitchFamily="49" charset="-122"/>
              <a:ea typeface="SimHei" panose="02010609060101010101" pitchFamily="49" charset="-122"/>
              <a:cs typeface="Microsoft YaHei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94974742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4" name="图片 73" descr="PAC2022主视觉-21920*1080-72ppi">
            <a:extLst>
              <a:ext uri="{FF2B5EF4-FFF2-40B4-BE49-F238E27FC236}">
                <a16:creationId xmlns:a16="http://schemas.microsoft.com/office/drawing/2014/main" id="{4E0ACDFA-1C15-A9FB-35E4-8B2848271BD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-12559"/>
            <a:ext cx="12192000" cy="6858000"/>
          </a:xfrm>
          <a:prstGeom prst="rect">
            <a:avLst/>
          </a:prstGeom>
        </p:spPr>
      </p:pic>
      <p:sp>
        <p:nvSpPr>
          <p:cNvPr id="41" name="文本框 40"/>
          <p:cNvSpPr txBox="1"/>
          <p:nvPr/>
        </p:nvSpPr>
        <p:spPr>
          <a:xfrm>
            <a:off x="5080338" y="652191"/>
            <a:ext cx="2031325" cy="120032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zh-CN" altLang="en-US" sz="7000" b="1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rPr>
              <a:t>目录</a:t>
            </a:r>
          </a:p>
        </p:txBody>
      </p:sp>
      <p:sp>
        <p:nvSpPr>
          <p:cNvPr id="42" name="椭圆 41">
            <a:extLst>
              <a:ext uri="{FF2B5EF4-FFF2-40B4-BE49-F238E27FC236}">
                <a16:creationId xmlns:a16="http://schemas.microsoft.com/office/drawing/2014/main" id="{B17CC16A-526B-4414-8B88-349211A60CD8}"/>
              </a:ext>
            </a:extLst>
          </p:cNvPr>
          <p:cNvSpPr/>
          <p:nvPr/>
        </p:nvSpPr>
        <p:spPr>
          <a:xfrm rot="16200000" flipH="1">
            <a:off x="11177790" y="5917906"/>
            <a:ext cx="383271" cy="383271"/>
          </a:xfrm>
          <a:prstGeom prst="ellipse">
            <a:avLst/>
          </a:prstGeom>
          <a:gradFill flip="none" rotWithShape="1">
            <a:gsLst>
              <a:gs pos="0">
                <a:srgbClr val="982FBF"/>
              </a:gs>
              <a:gs pos="100000">
                <a:srgbClr val="992CBC">
                  <a:alpha val="0"/>
                  <a:lumMod val="100000"/>
                </a:srgbClr>
              </a:gs>
            </a:gsLst>
            <a:lin ang="2700000" scaled="0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40" name="组合 39">
            <a:extLst>
              <a:ext uri="{FF2B5EF4-FFF2-40B4-BE49-F238E27FC236}">
                <a16:creationId xmlns:a16="http://schemas.microsoft.com/office/drawing/2014/main" id="{7A17E982-2F31-4343-A8C9-92D9126C6C8E}"/>
              </a:ext>
            </a:extLst>
          </p:cNvPr>
          <p:cNvGrpSpPr/>
          <p:nvPr/>
        </p:nvGrpSpPr>
        <p:grpSpPr>
          <a:xfrm>
            <a:off x="679593" y="1658628"/>
            <a:ext cx="4909302" cy="4642549"/>
            <a:chOff x="7130298" y="2034580"/>
            <a:chExt cx="4909302" cy="4642549"/>
          </a:xfrm>
        </p:grpSpPr>
        <p:sp>
          <p:nvSpPr>
            <p:cNvPr id="43" name="文本框 42">
              <a:extLst>
                <a:ext uri="{FF2B5EF4-FFF2-40B4-BE49-F238E27FC236}">
                  <a16:creationId xmlns:a16="http://schemas.microsoft.com/office/drawing/2014/main" id="{F1B5568D-BEC8-BD44-9285-44F35D99E999}"/>
                </a:ext>
              </a:extLst>
            </p:cNvPr>
            <p:cNvSpPr txBox="1"/>
            <p:nvPr/>
          </p:nvSpPr>
          <p:spPr>
            <a:xfrm>
              <a:off x="7130298" y="2034580"/>
              <a:ext cx="4212616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01.</a:t>
              </a:r>
              <a:r>
                <a:rPr lang="zh-CN" altLang="en-US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软硬件细节</a:t>
              </a:r>
            </a:p>
          </p:txBody>
        </p:sp>
        <p:grpSp>
          <p:nvGrpSpPr>
            <p:cNvPr id="44" name="组合 8">
              <a:extLst>
                <a:ext uri="{FF2B5EF4-FFF2-40B4-BE49-F238E27FC236}">
                  <a16:creationId xmlns:a16="http://schemas.microsoft.com/office/drawing/2014/main" id="{71A5490B-3CD1-BB40-A084-26245FEE0EC6}"/>
                </a:ext>
              </a:extLst>
            </p:cNvPr>
            <p:cNvGrpSpPr/>
            <p:nvPr/>
          </p:nvGrpSpPr>
          <p:grpSpPr>
            <a:xfrm flipV="1">
              <a:off x="7231898" y="2668322"/>
              <a:ext cx="3606800" cy="84782"/>
              <a:chOff x="449263" y="1783967"/>
              <a:chExt cx="6030080" cy="141744"/>
            </a:xfrm>
          </p:grpSpPr>
          <p:grpSp>
            <p:nvGrpSpPr>
              <p:cNvPr id="70" name="组合 50">
                <a:extLst>
                  <a:ext uri="{FF2B5EF4-FFF2-40B4-BE49-F238E27FC236}">
                    <a16:creationId xmlns:a16="http://schemas.microsoft.com/office/drawing/2014/main" id="{7E000235-DE39-2047-B82B-15926D2DEC74}"/>
                  </a:ext>
                </a:extLst>
              </p:cNvPr>
              <p:cNvGrpSpPr/>
              <p:nvPr/>
            </p:nvGrpSpPr>
            <p:grpSpPr>
              <a:xfrm>
                <a:off x="449263" y="1783967"/>
                <a:ext cx="697964" cy="141744"/>
                <a:chOff x="4255051" y="1934710"/>
                <a:chExt cx="697964" cy="141744"/>
              </a:xfrm>
            </p:grpSpPr>
            <p:sp>
              <p:nvSpPr>
                <p:cNvPr id="72" name="等腰三角形 48">
                  <a:extLst>
                    <a:ext uri="{FF2B5EF4-FFF2-40B4-BE49-F238E27FC236}">
                      <a16:creationId xmlns:a16="http://schemas.microsoft.com/office/drawing/2014/main" id="{6DEBB7C6-F5F4-B641-9114-80DE95122D45}"/>
                    </a:ext>
                  </a:extLst>
                </p:cNvPr>
                <p:cNvSpPr/>
                <p:nvPr/>
              </p:nvSpPr>
              <p:spPr>
                <a:xfrm rot="5400000">
                  <a:off x="4334327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  <p:sp>
              <p:nvSpPr>
                <p:cNvPr id="73" name="等腰三角形 49">
                  <a:extLst>
                    <a:ext uri="{FF2B5EF4-FFF2-40B4-BE49-F238E27FC236}">
                      <a16:creationId xmlns:a16="http://schemas.microsoft.com/office/drawing/2014/main" id="{704D78E4-6B5A-3240-B68B-2DD3F170E431}"/>
                    </a:ext>
                  </a:extLst>
                </p:cNvPr>
                <p:cNvSpPr/>
                <p:nvPr/>
              </p:nvSpPr>
              <p:spPr>
                <a:xfrm rot="5400000">
                  <a:off x="4731995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</p:grpSp>
          <p:cxnSp>
            <p:nvCxnSpPr>
              <p:cNvPr id="71" name="直接连接符 72">
                <a:extLst>
                  <a:ext uri="{FF2B5EF4-FFF2-40B4-BE49-F238E27FC236}">
                    <a16:creationId xmlns:a16="http://schemas.microsoft.com/office/drawing/2014/main" id="{2CADBBF7-A852-8F40-97D6-A4FB3605492C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0918" y="1854839"/>
                <a:ext cx="5188425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grpSp>
          <p:nvGrpSpPr>
            <p:cNvPr id="46" name="组合 53">
              <a:extLst>
                <a:ext uri="{FF2B5EF4-FFF2-40B4-BE49-F238E27FC236}">
                  <a16:creationId xmlns:a16="http://schemas.microsoft.com/office/drawing/2014/main" id="{0B34CE38-06C7-9046-B7CE-6F353F81EED6}"/>
                </a:ext>
              </a:extLst>
            </p:cNvPr>
            <p:cNvGrpSpPr/>
            <p:nvPr/>
          </p:nvGrpSpPr>
          <p:grpSpPr>
            <a:xfrm flipV="1">
              <a:off x="7231898" y="3650455"/>
              <a:ext cx="3606800" cy="84782"/>
              <a:chOff x="449263" y="1783967"/>
              <a:chExt cx="6030080" cy="141744"/>
            </a:xfrm>
          </p:grpSpPr>
          <p:grpSp>
            <p:nvGrpSpPr>
              <p:cNvPr id="66" name="组合 59">
                <a:extLst>
                  <a:ext uri="{FF2B5EF4-FFF2-40B4-BE49-F238E27FC236}">
                    <a16:creationId xmlns:a16="http://schemas.microsoft.com/office/drawing/2014/main" id="{AD98F0A1-3C7C-5E4D-9F84-C46405B0FBE7}"/>
                  </a:ext>
                </a:extLst>
              </p:cNvPr>
              <p:cNvGrpSpPr/>
              <p:nvPr/>
            </p:nvGrpSpPr>
            <p:grpSpPr>
              <a:xfrm>
                <a:off x="449263" y="1783967"/>
                <a:ext cx="697964" cy="141744"/>
                <a:chOff x="4255051" y="1934710"/>
                <a:chExt cx="697964" cy="141744"/>
              </a:xfrm>
            </p:grpSpPr>
            <p:sp>
              <p:nvSpPr>
                <p:cNvPr id="68" name="等腰三角形 64">
                  <a:extLst>
                    <a:ext uri="{FF2B5EF4-FFF2-40B4-BE49-F238E27FC236}">
                      <a16:creationId xmlns:a16="http://schemas.microsoft.com/office/drawing/2014/main" id="{D12F988D-38C0-8D43-AA71-69C33DD30655}"/>
                    </a:ext>
                  </a:extLst>
                </p:cNvPr>
                <p:cNvSpPr/>
                <p:nvPr/>
              </p:nvSpPr>
              <p:spPr>
                <a:xfrm rot="5400000">
                  <a:off x="4334327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  <p:sp>
              <p:nvSpPr>
                <p:cNvPr id="69" name="等腰三角形 65">
                  <a:extLst>
                    <a:ext uri="{FF2B5EF4-FFF2-40B4-BE49-F238E27FC236}">
                      <a16:creationId xmlns:a16="http://schemas.microsoft.com/office/drawing/2014/main" id="{E17C78C9-E89A-C740-9D09-090CE01AB5F7}"/>
                    </a:ext>
                  </a:extLst>
                </p:cNvPr>
                <p:cNvSpPr/>
                <p:nvPr/>
              </p:nvSpPr>
              <p:spPr>
                <a:xfrm rot="5400000">
                  <a:off x="4731995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</p:grpSp>
          <p:cxnSp>
            <p:nvCxnSpPr>
              <p:cNvPr id="67" name="直接连接符 62">
                <a:extLst>
                  <a:ext uri="{FF2B5EF4-FFF2-40B4-BE49-F238E27FC236}">
                    <a16:creationId xmlns:a16="http://schemas.microsoft.com/office/drawing/2014/main" id="{4495F792-AC9F-8443-8966-522469BF2601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0918" y="1854839"/>
                <a:ext cx="5188425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026D5999-CA16-E242-9D39-148B4444B885}"/>
                </a:ext>
              </a:extLst>
            </p:cNvPr>
            <p:cNvSpPr txBox="1"/>
            <p:nvPr/>
          </p:nvSpPr>
          <p:spPr>
            <a:xfrm>
              <a:off x="7130298" y="3016713"/>
              <a:ext cx="4212616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02.</a:t>
              </a:r>
              <a:r>
                <a:rPr lang="zh-CN" altLang="en-US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结构及优化思路</a:t>
              </a:r>
            </a:p>
          </p:txBody>
        </p:sp>
        <p:grpSp>
          <p:nvGrpSpPr>
            <p:cNvPr id="48" name="组合 73">
              <a:extLst>
                <a:ext uri="{FF2B5EF4-FFF2-40B4-BE49-F238E27FC236}">
                  <a16:creationId xmlns:a16="http://schemas.microsoft.com/office/drawing/2014/main" id="{3B9145D4-22EE-E841-8B54-E2D03749491A}"/>
                </a:ext>
              </a:extLst>
            </p:cNvPr>
            <p:cNvGrpSpPr/>
            <p:nvPr/>
          </p:nvGrpSpPr>
          <p:grpSpPr>
            <a:xfrm flipV="1">
              <a:off x="7231898" y="4632588"/>
              <a:ext cx="3606800" cy="84782"/>
              <a:chOff x="449263" y="1783967"/>
              <a:chExt cx="6030080" cy="141744"/>
            </a:xfrm>
          </p:grpSpPr>
          <p:grpSp>
            <p:nvGrpSpPr>
              <p:cNvPr id="62" name="组合 75">
                <a:extLst>
                  <a:ext uri="{FF2B5EF4-FFF2-40B4-BE49-F238E27FC236}">
                    <a16:creationId xmlns:a16="http://schemas.microsoft.com/office/drawing/2014/main" id="{B2A8E813-EE8A-D442-ADCA-751C28620F7E}"/>
                  </a:ext>
                </a:extLst>
              </p:cNvPr>
              <p:cNvGrpSpPr/>
              <p:nvPr/>
            </p:nvGrpSpPr>
            <p:grpSpPr>
              <a:xfrm>
                <a:off x="449263" y="1783967"/>
                <a:ext cx="697964" cy="141744"/>
                <a:chOff x="4255051" y="1934710"/>
                <a:chExt cx="697964" cy="141744"/>
              </a:xfrm>
            </p:grpSpPr>
            <p:sp>
              <p:nvSpPr>
                <p:cNvPr id="64" name="等腰三角形 77">
                  <a:extLst>
                    <a:ext uri="{FF2B5EF4-FFF2-40B4-BE49-F238E27FC236}">
                      <a16:creationId xmlns:a16="http://schemas.microsoft.com/office/drawing/2014/main" id="{16AB53BF-9343-2C4C-871B-895D25069E3C}"/>
                    </a:ext>
                  </a:extLst>
                </p:cNvPr>
                <p:cNvSpPr/>
                <p:nvPr/>
              </p:nvSpPr>
              <p:spPr>
                <a:xfrm rot="5400000">
                  <a:off x="4334327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  <p:sp>
              <p:nvSpPr>
                <p:cNvPr id="65" name="等腰三角形 78">
                  <a:extLst>
                    <a:ext uri="{FF2B5EF4-FFF2-40B4-BE49-F238E27FC236}">
                      <a16:creationId xmlns:a16="http://schemas.microsoft.com/office/drawing/2014/main" id="{C6C1F9B9-DFA6-D64E-94B0-2C3884CE077C}"/>
                    </a:ext>
                  </a:extLst>
                </p:cNvPr>
                <p:cNvSpPr/>
                <p:nvPr/>
              </p:nvSpPr>
              <p:spPr>
                <a:xfrm rot="5400000">
                  <a:off x="4731995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</p:grpSp>
          <p:cxnSp>
            <p:nvCxnSpPr>
              <p:cNvPr id="63" name="直接连接符 76">
                <a:extLst>
                  <a:ext uri="{FF2B5EF4-FFF2-40B4-BE49-F238E27FC236}">
                    <a16:creationId xmlns:a16="http://schemas.microsoft.com/office/drawing/2014/main" id="{031DACA3-4557-5D42-BBE4-7E629E6CA1C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0918" y="1854839"/>
                <a:ext cx="5188425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49" name="文本框 48">
              <a:extLst>
                <a:ext uri="{FF2B5EF4-FFF2-40B4-BE49-F238E27FC236}">
                  <a16:creationId xmlns:a16="http://schemas.microsoft.com/office/drawing/2014/main" id="{65A1D592-4197-9C40-BDAA-20D0C8B20C71}"/>
                </a:ext>
              </a:extLst>
            </p:cNvPr>
            <p:cNvSpPr txBox="1"/>
            <p:nvPr/>
          </p:nvSpPr>
          <p:spPr>
            <a:xfrm>
              <a:off x="7130298" y="3998846"/>
              <a:ext cx="4430763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03.</a:t>
              </a:r>
              <a:r>
                <a:rPr lang="zh-CN" altLang="en-US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优化方法及指标</a:t>
              </a:r>
            </a:p>
          </p:txBody>
        </p:sp>
        <p:grpSp>
          <p:nvGrpSpPr>
            <p:cNvPr id="50" name="组合 80">
              <a:extLst>
                <a:ext uri="{FF2B5EF4-FFF2-40B4-BE49-F238E27FC236}">
                  <a16:creationId xmlns:a16="http://schemas.microsoft.com/office/drawing/2014/main" id="{31783DE9-344F-0B4B-AC55-580E46F52B52}"/>
                </a:ext>
              </a:extLst>
            </p:cNvPr>
            <p:cNvGrpSpPr/>
            <p:nvPr/>
          </p:nvGrpSpPr>
          <p:grpSpPr>
            <a:xfrm flipV="1">
              <a:off x="7231898" y="5614722"/>
              <a:ext cx="3606800" cy="84782"/>
              <a:chOff x="449263" y="1783967"/>
              <a:chExt cx="6030080" cy="141744"/>
            </a:xfrm>
          </p:grpSpPr>
          <p:grpSp>
            <p:nvGrpSpPr>
              <p:cNvPr id="58" name="组合 82">
                <a:extLst>
                  <a:ext uri="{FF2B5EF4-FFF2-40B4-BE49-F238E27FC236}">
                    <a16:creationId xmlns:a16="http://schemas.microsoft.com/office/drawing/2014/main" id="{458F5E34-3ADE-A442-80CC-78703843A7C2}"/>
                  </a:ext>
                </a:extLst>
              </p:cNvPr>
              <p:cNvGrpSpPr/>
              <p:nvPr/>
            </p:nvGrpSpPr>
            <p:grpSpPr>
              <a:xfrm>
                <a:off x="449263" y="1783967"/>
                <a:ext cx="697964" cy="141744"/>
                <a:chOff x="4255051" y="1934710"/>
                <a:chExt cx="697964" cy="141744"/>
              </a:xfrm>
            </p:grpSpPr>
            <p:sp>
              <p:nvSpPr>
                <p:cNvPr id="60" name="等腰三角形 84">
                  <a:extLst>
                    <a:ext uri="{FF2B5EF4-FFF2-40B4-BE49-F238E27FC236}">
                      <a16:creationId xmlns:a16="http://schemas.microsoft.com/office/drawing/2014/main" id="{5D02DA40-E6A4-8F49-A561-C614F394906C}"/>
                    </a:ext>
                  </a:extLst>
                </p:cNvPr>
                <p:cNvSpPr/>
                <p:nvPr/>
              </p:nvSpPr>
              <p:spPr>
                <a:xfrm rot="5400000">
                  <a:off x="4334327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  <p:sp>
              <p:nvSpPr>
                <p:cNvPr id="61" name="等腰三角形 85">
                  <a:extLst>
                    <a:ext uri="{FF2B5EF4-FFF2-40B4-BE49-F238E27FC236}">
                      <a16:creationId xmlns:a16="http://schemas.microsoft.com/office/drawing/2014/main" id="{C8C6756A-740B-2547-93CF-19E9D89DA531}"/>
                    </a:ext>
                  </a:extLst>
                </p:cNvPr>
                <p:cNvSpPr/>
                <p:nvPr/>
              </p:nvSpPr>
              <p:spPr>
                <a:xfrm rot="5400000">
                  <a:off x="4731995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</p:grpSp>
          <p:cxnSp>
            <p:nvCxnSpPr>
              <p:cNvPr id="59" name="直接连接符 83">
                <a:extLst>
                  <a:ext uri="{FF2B5EF4-FFF2-40B4-BE49-F238E27FC236}">
                    <a16:creationId xmlns:a16="http://schemas.microsoft.com/office/drawing/2014/main" id="{35F48CBE-44FC-0E4A-842D-0C2BCF54F63D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0918" y="1854839"/>
                <a:ext cx="5188425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51" name="文本框 50">
              <a:extLst>
                <a:ext uri="{FF2B5EF4-FFF2-40B4-BE49-F238E27FC236}">
                  <a16:creationId xmlns:a16="http://schemas.microsoft.com/office/drawing/2014/main" id="{25C6B87F-BB6D-994A-8C02-A843744C56D2}"/>
                </a:ext>
              </a:extLst>
            </p:cNvPr>
            <p:cNvSpPr txBox="1"/>
            <p:nvPr/>
          </p:nvSpPr>
          <p:spPr>
            <a:xfrm>
              <a:off x="7130298" y="4980980"/>
              <a:ext cx="3577323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04.</a:t>
              </a:r>
              <a:r>
                <a:rPr lang="zh-CN" altLang="en-US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程序执行结果</a:t>
              </a:r>
            </a:p>
          </p:txBody>
        </p:sp>
        <p:sp>
          <p:nvSpPr>
            <p:cNvPr id="52" name="文本框 51">
              <a:extLst>
                <a:ext uri="{FF2B5EF4-FFF2-40B4-BE49-F238E27FC236}">
                  <a16:creationId xmlns:a16="http://schemas.microsoft.com/office/drawing/2014/main" id="{FEB0D568-1861-6345-B15F-B797C4D142E5}"/>
                </a:ext>
              </a:extLst>
            </p:cNvPr>
            <p:cNvSpPr txBox="1"/>
            <p:nvPr/>
          </p:nvSpPr>
          <p:spPr>
            <a:xfrm>
              <a:off x="7130298" y="5912236"/>
              <a:ext cx="4909302" cy="523220"/>
            </a:xfrm>
            <a:prstGeom prst="rect">
              <a:avLst/>
            </a:prstGeom>
            <a:noFill/>
            <a:effectLst>
              <a:outerShdw blurRad="50800" dist="38100" dir="2700000" algn="tl" rotWithShape="0">
                <a:prstClr val="black">
                  <a:alpha val="40000"/>
                </a:prstClr>
              </a:outerShdw>
            </a:effectLst>
          </p:spPr>
          <p:txBody>
            <a:bodyPr wrap="square" rtlCol="0">
              <a:spAutoFit/>
            </a:bodyPr>
            <a:lstStyle/>
            <a:p>
              <a:r>
                <a:rPr lang="en-US" altLang="zh-CN" sz="2800" spc="600" dirty="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05.</a:t>
              </a:r>
              <a:r>
                <a:rPr lang="zh-CN" altLang="en-US" sz="2800" spc="600">
                  <a:solidFill>
                    <a:schemeClr val="bg1"/>
                  </a:solidFill>
                  <a:latin typeface="SimHei" panose="02010609060101010101" pitchFamily="49" charset="-122"/>
                  <a:ea typeface="SimHei" panose="02010609060101010101" pitchFamily="49" charset="-122"/>
                  <a:cs typeface="Microsoft YaHei" charset="-122"/>
                </a:rPr>
                <a:t>无</a:t>
              </a:r>
              <a:endParaRPr lang="zh-CN" altLang="en-US" sz="2800" spc="600" dirty="0">
                <a:solidFill>
                  <a:schemeClr val="bg1"/>
                </a:solidFill>
                <a:latin typeface="SimHei" panose="02010609060101010101" pitchFamily="49" charset="-122"/>
                <a:ea typeface="SimHei" panose="02010609060101010101" pitchFamily="49" charset="-122"/>
                <a:cs typeface="Microsoft YaHei" charset="-122"/>
              </a:endParaRPr>
            </a:p>
          </p:txBody>
        </p:sp>
        <p:grpSp>
          <p:nvGrpSpPr>
            <p:cNvPr id="53" name="组合 80">
              <a:extLst>
                <a:ext uri="{FF2B5EF4-FFF2-40B4-BE49-F238E27FC236}">
                  <a16:creationId xmlns:a16="http://schemas.microsoft.com/office/drawing/2014/main" id="{9B30127D-4347-4840-88C9-1850639BE43E}"/>
                </a:ext>
              </a:extLst>
            </p:cNvPr>
            <p:cNvGrpSpPr/>
            <p:nvPr/>
          </p:nvGrpSpPr>
          <p:grpSpPr>
            <a:xfrm flipV="1">
              <a:off x="7215863" y="6592347"/>
              <a:ext cx="3606800" cy="84782"/>
              <a:chOff x="449263" y="1783967"/>
              <a:chExt cx="6030080" cy="141744"/>
            </a:xfrm>
          </p:grpSpPr>
          <p:grpSp>
            <p:nvGrpSpPr>
              <p:cNvPr id="54" name="组合 82">
                <a:extLst>
                  <a:ext uri="{FF2B5EF4-FFF2-40B4-BE49-F238E27FC236}">
                    <a16:creationId xmlns:a16="http://schemas.microsoft.com/office/drawing/2014/main" id="{E5809C04-E918-2B46-8C8C-9E914BE77127}"/>
                  </a:ext>
                </a:extLst>
              </p:cNvPr>
              <p:cNvGrpSpPr/>
              <p:nvPr/>
            </p:nvGrpSpPr>
            <p:grpSpPr>
              <a:xfrm>
                <a:off x="449263" y="1783967"/>
                <a:ext cx="697964" cy="141744"/>
                <a:chOff x="4255051" y="1934710"/>
                <a:chExt cx="697964" cy="141744"/>
              </a:xfrm>
            </p:grpSpPr>
            <p:sp>
              <p:nvSpPr>
                <p:cNvPr id="56" name="等腰三角形 84">
                  <a:extLst>
                    <a:ext uri="{FF2B5EF4-FFF2-40B4-BE49-F238E27FC236}">
                      <a16:creationId xmlns:a16="http://schemas.microsoft.com/office/drawing/2014/main" id="{0369B6B1-47FE-0142-93E7-89E1123AD7DD}"/>
                    </a:ext>
                  </a:extLst>
                </p:cNvPr>
                <p:cNvSpPr/>
                <p:nvPr/>
              </p:nvSpPr>
              <p:spPr>
                <a:xfrm rot="5400000">
                  <a:off x="4334327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  <p:sp>
              <p:nvSpPr>
                <p:cNvPr id="57" name="等腰三角形 85">
                  <a:extLst>
                    <a:ext uri="{FF2B5EF4-FFF2-40B4-BE49-F238E27FC236}">
                      <a16:creationId xmlns:a16="http://schemas.microsoft.com/office/drawing/2014/main" id="{C0007797-1064-E141-B054-954B90007A0C}"/>
                    </a:ext>
                  </a:extLst>
                </p:cNvPr>
                <p:cNvSpPr/>
                <p:nvPr/>
              </p:nvSpPr>
              <p:spPr>
                <a:xfrm rot="5400000">
                  <a:off x="4731995" y="1855434"/>
                  <a:ext cx="141744" cy="300296"/>
                </a:xfrm>
                <a:prstGeom prst="triangle">
                  <a:avLst/>
                </a:prstGeom>
                <a:solidFill>
                  <a:schemeClr val="bg1"/>
                </a:soli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 sz="2800">
                    <a:latin typeface="SimHei" panose="02010609060101010101" pitchFamily="49" charset="-122"/>
                    <a:ea typeface="SimHei" panose="02010609060101010101" pitchFamily="49" charset="-122"/>
                    <a:cs typeface="Microsoft YaHei" charset="-122"/>
                  </a:endParaRPr>
                </a:p>
              </p:txBody>
            </p:sp>
          </p:grpSp>
          <p:cxnSp>
            <p:nvCxnSpPr>
              <p:cNvPr id="55" name="直接连接符 83">
                <a:extLst>
                  <a:ext uri="{FF2B5EF4-FFF2-40B4-BE49-F238E27FC236}">
                    <a16:creationId xmlns:a16="http://schemas.microsoft.com/office/drawing/2014/main" id="{9E5F22F5-0056-F14D-9C91-C1AC2B532935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290918" y="1854839"/>
                <a:ext cx="5188425" cy="0"/>
              </a:xfrm>
              <a:prstGeom prst="line">
                <a:avLst/>
              </a:prstGeom>
              <a:ln>
                <a:solidFill>
                  <a:schemeClr val="bg1"/>
                </a:solidFill>
                <a:prstDash val="dashDot"/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</p:grpSp>
      <p:sp>
        <p:nvSpPr>
          <p:cNvPr id="75" name="椭圆 74">
            <a:extLst>
              <a:ext uri="{FF2B5EF4-FFF2-40B4-BE49-F238E27FC236}">
                <a16:creationId xmlns:a16="http://schemas.microsoft.com/office/drawing/2014/main" id="{053D7234-911F-4897-5542-57504B1E5509}"/>
              </a:ext>
            </a:extLst>
          </p:cNvPr>
          <p:cNvSpPr/>
          <p:nvPr/>
        </p:nvSpPr>
        <p:spPr>
          <a:xfrm>
            <a:off x="6952877" y="1833862"/>
            <a:ext cx="4403161" cy="4403161"/>
          </a:xfrm>
          <a:prstGeom prst="ellipse">
            <a:avLst/>
          </a:prstGeom>
          <a:blipFill dpi="0" rotWithShape="1">
            <a:blip r:embed="rId3" cstate="screen">
              <a:extLst>
                <a:ext uri="{BEBA8EAE-BF5A-486C-A8C5-ECC9F3942E4B}">
                  <a14:imgProps xmlns:a14="http://schemas.microsoft.com/office/drawing/2010/main">
                    <a14:imgLayer r:embed="rId4">
                      <a14:imgEffect>
                        <a14:saturation sat="33000"/>
                      </a14:imgEffect>
                    </a14:imgLayer>
                  </a14:imgProps>
                </a:ext>
              </a:extLst>
            </a:blip>
            <a:srcRect/>
            <a:stretch>
              <a:fillRect/>
            </a:stretch>
          </a:blipFill>
          <a:ln w="76200">
            <a:solidFill>
              <a:schemeClr val="bg1"/>
            </a:solidFill>
          </a:ln>
          <a:effectLst>
            <a:outerShdw blurRad="101600" dist="76200" dir="2700000" algn="tl" rotWithShape="0">
              <a:srgbClr val="041D84">
                <a:alpha val="85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≈</a:t>
            </a:r>
          </a:p>
        </p:txBody>
      </p:sp>
    </p:spTree>
    <p:extLst>
      <p:ext uri="{BB962C8B-B14F-4D97-AF65-F5344CB8AC3E}">
        <p14:creationId xmlns:p14="http://schemas.microsoft.com/office/powerpoint/2010/main" val="49147462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1.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软硬件细节</a:t>
              </a:r>
            </a:p>
          </p:txBody>
        </p:sp>
      </p:grpSp>
      <p:sp>
        <p:nvSpPr>
          <p:cNvPr id="11" name="Rectangle 5">
            <a:extLst>
              <a:ext uri="{FF2B5EF4-FFF2-40B4-BE49-F238E27FC236}">
                <a16:creationId xmlns:a16="http://schemas.microsoft.com/office/drawing/2014/main" id="{F6B942DA-E0D0-7540-AB70-8279AA1D0C0E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8163" y="1130895"/>
            <a:ext cx="10863027" cy="352885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anchor="ctr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zh-CN" altLang="en-US" sz="2400" dirty="0">
                <a:latin typeface="SimSun" panose="02010600030101010101" pitchFamily="2" charset="-122"/>
                <a:ea typeface="SimSun" panose="02010600030101010101" pitchFamily="2" charset="-122"/>
              </a:rPr>
              <a:t>硬件环境：</a:t>
            </a: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None/>
            </a:pPr>
            <a:r>
              <a:rPr kumimoji="0" lang="pt-BR" altLang="zh-CN" sz="2400" dirty="0">
                <a:latin typeface="SimSun" panose="02010600030101010101" pitchFamily="2" charset="-122"/>
                <a:ea typeface="SimSun" panose="02010600030101010101" pitchFamily="2" charset="-122"/>
              </a:rPr>
              <a:t>Intel(R) Xeon(R) Gold 6326 CPU @ 2.90GHz</a:t>
            </a:r>
            <a:r>
              <a:rPr kumimoji="0" lang="zh-CN" altLang="en-US" sz="2400" dirty="0">
                <a:latin typeface="SimSun" panose="02010600030101010101" pitchFamily="2" charset="-122"/>
                <a:ea typeface="SimSun" panose="02010600030101010101" pitchFamily="2" charset="-122"/>
              </a:rPr>
              <a:t>；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zh-CN" altLang="en-US" sz="2400" dirty="0">
                <a:latin typeface="SimSun" panose="02010600030101010101" pitchFamily="2" charset="-122"/>
                <a:ea typeface="SimSun" panose="02010600030101010101" pitchFamily="2" charset="-122"/>
              </a:rPr>
              <a:t>软件环境：</a:t>
            </a: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	</a:t>
            </a:r>
            <a:r>
              <a:rPr kumimoji="0" lang="zh-CN" altLang="en-US" sz="2000" dirty="0">
                <a:latin typeface="SimSun" panose="02010600030101010101" pitchFamily="2" charset="-122"/>
                <a:ea typeface="SimSun" panose="02010600030101010101" pitchFamily="2" charset="-122"/>
              </a:rPr>
              <a:t>操作系统：</a:t>
            </a: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Ubuntu 20.04.4 LTS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	</a:t>
            </a:r>
            <a:r>
              <a:rPr kumimoji="0" lang="zh-CN" altLang="en-US" sz="2000" dirty="0">
                <a:latin typeface="SimSun" panose="02010600030101010101" pitchFamily="2" charset="-122"/>
                <a:ea typeface="SimSun" panose="02010600030101010101" pitchFamily="2" charset="-122"/>
              </a:rPr>
              <a:t>并行环境：</a:t>
            </a:r>
            <a:r>
              <a:rPr kumimoji="0" lang="en-US" altLang="zh-CN" sz="2000" dirty="0" err="1">
                <a:latin typeface="SimSun" panose="02010600030101010101" pitchFamily="2" charset="-122"/>
                <a:ea typeface="SimSun" panose="02010600030101010101" pitchFamily="2" charset="-122"/>
              </a:rPr>
              <a:t>openmp</a:t>
            </a:r>
            <a:endParaRPr kumimoji="0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	</a:t>
            </a:r>
            <a:r>
              <a:rPr kumimoji="0" lang="zh-CN" altLang="en-US" sz="2000" dirty="0">
                <a:latin typeface="SimSun" panose="02010600030101010101" pitchFamily="2" charset="-122"/>
                <a:ea typeface="SimSun" panose="02010600030101010101" pitchFamily="2" charset="-122"/>
              </a:rPr>
              <a:t>依赖软件：</a:t>
            </a: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Visual Studio Code, </a:t>
            </a:r>
            <a:r>
              <a:rPr kumimoji="0" lang="en-US" altLang="zh-CN" sz="2000" dirty="0" err="1">
                <a:latin typeface="SimSun" panose="02010600030101010101" pitchFamily="2" charset="-122"/>
                <a:ea typeface="SimSun" panose="02010600030101010101" pitchFamily="2" charset="-122"/>
              </a:rPr>
              <a:t>oneapi</a:t>
            </a: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 base toolkit</a:t>
            </a:r>
          </a:p>
          <a:p>
            <a:pPr>
              <a:lnSpc>
                <a:spcPct val="150000"/>
              </a:lnSpc>
              <a:spcBef>
                <a:spcPct val="0"/>
              </a:spcBef>
              <a:buFontTx/>
              <a:buNone/>
            </a:pPr>
            <a:r>
              <a:rPr kumimoji="0" lang="en-US" altLang="zh-CN" sz="2000" dirty="0">
                <a:latin typeface="SimSun" panose="02010600030101010101" pitchFamily="2" charset="-122"/>
                <a:ea typeface="SimSun" panose="02010600030101010101" pitchFamily="2" charset="-122"/>
              </a:rPr>
              <a:t>	</a:t>
            </a:r>
            <a:r>
              <a:rPr kumimoji="0" lang="zh-CN" altLang="en-US" sz="2000" dirty="0">
                <a:latin typeface="SimSun" panose="02010600030101010101" pitchFamily="2" charset="-122"/>
                <a:ea typeface="SimSun" panose="02010600030101010101" pitchFamily="2" charset="-122"/>
              </a:rPr>
              <a:t>运行负载：</a:t>
            </a:r>
            <a:endParaRPr kumimoji="0" lang="en-US" altLang="zh-CN" sz="20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0520465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内容占位符 2">
            <a:extLst>
              <a:ext uri="{FF2B5EF4-FFF2-40B4-BE49-F238E27FC236}">
                <a16:creationId xmlns:a16="http://schemas.microsoft.com/office/drawing/2014/main" id="{FA85AF3E-4814-B54B-B4E9-70E92E342DF0}"/>
              </a:ext>
            </a:extLst>
          </p:cNvPr>
          <p:cNvSpPr txBox="1">
            <a:spLocks/>
          </p:cNvSpPr>
          <p:nvPr/>
        </p:nvSpPr>
        <p:spPr bwMode="auto">
          <a:xfrm>
            <a:off x="355426" y="1319699"/>
            <a:ext cx="11134645" cy="49588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3200" kern="1200">
                <a:solidFill>
                  <a:schemeClr val="tx1"/>
                </a:solidFill>
                <a:latin typeface="+mn-lt"/>
                <a:ea typeface="+mn-ea"/>
                <a:cs typeface="宋体" charset="0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kumimoji="1"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 kumimoji="1"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–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 eaLnBrk="1" hangingPunct="1">
              <a:buNone/>
            </a:pPr>
            <a:endParaRPr kumimoji="0" lang="zh-CN" altLang="en-US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2.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结构及优化思路</a:t>
              </a:r>
            </a:p>
          </p:txBody>
        </p:sp>
      </p:grpSp>
      <p:sp>
        <p:nvSpPr>
          <p:cNvPr id="2" name="矩形: 圆角 1">
            <a:extLst>
              <a:ext uri="{FF2B5EF4-FFF2-40B4-BE49-F238E27FC236}">
                <a16:creationId xmlns:a16="http://schemas.microsoft.com/office/drawing/2014/main" id="{2C93C66B-F0D0-854B-4286-D3D640D8C603}"/>
              </a:ext>
            </a:extLst>
          </p:cNvPr>
          <p:cNvSpPr/>
          <p:nvPr/>
        </p:nvSpPr>
        <p:spPr>
          <a:xfrm>
            <a:off x="820949" y="1492295"/>
            <a:ext cx="2121879" cy="75982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0" lang="zh-CN" altLang="en-US" sz="1800" dirty="0">
                <a:latin typeface="SimSun" panose="02010600030101010101" pitchFamily="2" charset="-122"/>
                <a:ea typeface="SimSun" panose="02010600030101010101" pitchFamily="2" charset="-122"/>
              </a:rPr>
              <a:t>分配空间</a:t>
            </a:r>
            <a:endParaRPr kumimoji="0" lang="en-US" altLang="zh-CN" sz="1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3" name="矩形: 圆角 2">
            <a:extLst>
              <a:ext uri="{FF2B5EF4-FFF2-40B4-BE49-F238E27FC236}">
                <a16:creationId xmlns:a16="http://schemas.microsoft.com/office/drawing/2014/main" id="{C3924F71-B69F-9D96-393C-A7A15DF02C67}"/>
              </a:ext>
            </a:extLst>
          </p:cNvPr>
          <p:cNvSpPr/>
          <p:nvPr/>
        </p:nvSpPr>
        <p:spPr>
          <a:xfrm>
            <a:off x="820948" y="2655231"/>
            <a:ext cx="2121879" cy="759827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0" lang="zh-CN" altLang="en-US" sz="1800" dirty="0">
                <a:latin typeface="SimSun" panose="02010600030101010101" pitchFamily="2" charset="-122"/>
                <a:ea typeface="SimSun" panose="02010600030101010101" pitchFamily="2" charset="-122"/>
              </a:rPr>
              <a:t>初始化数值</a:t>
            </a:r>
            <a:endParaRPr kumimoji="0" lang="en-US" altLang="zh-CN" sz="1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1" name="矩形: 圆角 10">
            <a:extLst>
              <a:ext uri="{FF2B5EF4-FFF2-40B4-BE49-F238E27FC236}">
                <a16:creationId xmlns:a16="http://schemas.microsoft.com/office/drawing/2014/main" id="{6FBFD98D-151C-326E-8CD0-F161FE8024F4}"/>
              </a:ext>
            </a:extLst>
          </p:cNvPr>
          <p:cNvSpPr/>
          <p:nvPr/>
        </p:nvSpPr>
        <p:spPr>
          <a:xfrm>
            <a:off x="820952" y="3799114"/>
            <a:ext cx="2121880" cy="955724"/>
          </a:xfrm>
          <a:prstGeom prst="roundRect">
            <a:avLst/>
          </a:prstGeom>
          <a:ln>
            <a:solidFill>
              <a:schemeClr val="accent5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0" lang="zh-CN" altLang="en-US" sz="1800" dirty="0">
                <a:latin typeface="SimSun" panose="02010600030101010101" pitchFamily="2" charset="-122"/>
                <a:ea typeface="SimSun" panose="02010600030101010101" pitchFamily="2" charset="-122"/>
              </a:rPr>
              <a:t>执行</a:t>
            </a:r>
            <a:r>
              <a:rPr kumimoji="0" lang="en-US" altLang="zh-CN" sz="1800" dirty="0" err="1">
                <a:latin typeface="SimSun" panose="02010600030101010101" pitchFamily="2" charset="-122"/>
                <a:ea typeface="SimSun" panose="02010600030101010101" pitchFamily="2" charset="-122"/>
              </a:rPr>
              <a:t>noflagOCC_solver</a:t>
            </a:r>
            <a:r>
              <a:rPr kumimoji="0" lang="zh-CN" altLang="en-US" sz="1800" dirty="0">
                <a:latin typeface="SimSun" panose="02010600030101010101" pitchFamily="2" charset="-122"/>
                <a:ea typeface="SimSun" panose="02010600030101010101" pitchFamily="2" charset="-122"/>
              </a:rPr>
              <a:t>算法</a:t>
            </a:r>
            <a:endParaRPr kumimoji="0" lang="en-US" altLang="zh-CN" sz="18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sp>
        <p:nvSpPr>
          <p:cNvPr id="13" name="矩形: 圆角 12">
            <a:extLst>
              <a:ext uri="{FF2B5EF4-FFF2-40B4-BE49-F238E27FC236}">
                <a16:creationId xmlns:a16="http://schemas.microsoft.com/office/drawing/2014/main" id="{335EB5E5-685B-4640-2801-40F8F1A9C1C8}"/>
              </a:ext>
            </a:extLst>
          </p:cNvPr>
          <p:cNvSpPr/>
          <p:nvPr/>
        </p:nvSpPr>
        <p:spPr>
          <a:xfrm>
            <a:off x="820950" y="5216271"/>
            <a:ext cx="2121879" cy="759828"/>
          </a:xfrm>
          <a:prstGeom prst="roundRect">
            <a:avLst/>
          </a:prstGeom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kumimoji="0" lang="zh-CN" altLang="en-US" sz="1800" dirty="0">
                <a:latin typeface="SimSun" panose="02010600030101010101" pitchFamily="2" charset="-122"/>
                <a:ea typeface="SimSun" panose="02010600030101010101" pitchFamily="2" charset="-122"/>
              </a:rPr>
              <a:t>校验解决结果</a:t>
            </a:r>
          </a:p>
        </p:txBody>
      </p:sp>
      <p:cxnSp>
        <p:nvCxnSpPr>
          <p:cNvPr id="14" name="直接箭头连接符 13">
            <a:extLst>
              <a:ext uri="{FF2B5EF4-FFF2-40B4-BE49-F238E27FC236}">
                <a16:creationId xmlns:a16="http://schemas.microsoft.com/office/drawing/2014/main" id="{CD310163-6714-7143-A54B-ED366AC64256}"/>
              </a:ext>
            </a:extLst>
          </p:cNvPr>
          <p:cNvCxnSpPr>
            <a:stCxn id="2" idx="2"/>
            <a:endCxn id="3" idx="0"/>
          </p:cNvCxnSpPr>
          <p:nvPr/>
        </p:nvCxnSpPr>
        <p:spPr>
          <a:xfrm flipH="1">
            <a:off x="1881888" y="2252122"/>
            <a:ext cx="1" cy="403109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0791B03F-70D6-FEF8-8723-B79EC6642095}"/>
              </a:ext>
            </a:extLst>
          </p:cNvPr>
          <p:cNvCxnSpPr>
            <a:cxnSpLocks/>
            <a:stCxn id="3" idx="2"/>
            <a:endCxn id="11" idx="0"/>
          </p:cNvCxnSpPr>
          <p:nvPr/>
        </p:nvCxnSpPr>
        <p:spPr>
          <a:xfrm>
            <a:off x="1881888" y="3415058"/>
            <a:ext cx="4" cy="384056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207A1DA5-9965-30C0-0A9A-0D2E20F8ED42}"/>
              </a:ext>
            </a:extLst>
          </p:cNvPr>
          <p:cNvCxnSpPr>
            <a:cxnSpLocks/>
            <a:stCxn id="11" idx="2"/>
          </p:cNvCxnSpPr>
          <p:nvPr/>
        </p:nvCxnSpPr>
        <p:spPr>
          <a:xfrm flipH="1">
            <a:off x="1881889" y="4754838"/>
            <a:ext cx="3" cy="461433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矩形 20">
            <a:extLst>
              <a:ext uri="{FF2B5EF4-FFF2-40B4-BE49-F238E27FC236}">
                <a16:creationId xmlns:a16="http://schemas.microsoft.com/office/drawing/2014/main" id="{829977BC-B9FC-E93F-91A0-B53A6743FFA9}"/>
              </a:ext>
            </a:extLst>
          </p:cNvPr>
          <p:cNvSpPr/>
          <p:nvPr/>
        </p:nvSpPr>
        <p:spPr>
          <a:xfrm>
            <a:off x="4135478" y="1495205"/>
            <a:ext cx="1765789" cy="759827"/>
          </a:xfrm>
          <a:prstGeom prst="rect">
            <a:avLst/>
          </a:prstGeom>
          <a:ln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对齐分配，数据结构变更</a:t>
            </a:r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69D0866A-A05E-7934-1C03-962CC55DBEF5}"/>
              </a:ext>
            </a:extLst>
          </p:cNvPr>
          <p:cNvSpPr/>
          <p:nvPr/>
        </p:nvSpPr>
        <p:spPr>
          <a:xfrm>
            <a:off x="4135477" y="2658193"/>
            <a:ext cx="1765790" cy="759827"/>
          </a:xfrm>
          <a:prstGeom prst="rect">
            <a:avLst/>
          </a:prstGeom>
          <a:ln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合并，减少重复计算</a:t>
            </a:r>
          </a:p>
        </p:txBody>
      </p:sp>
      <p:cxnSp>
        <p:nvCxnSpPr>
          <p:cNvPr id="25" name="直接连接符 24">
            <a:extLst>
              <a:ext uri="{FF2B5EF4-FFF2-40B4-BE49-F238E27FC236}">
                <a16:creationId xmlns:a16="http://schemas.microsoft.com/office/drawing/2014/main" id="{543F4131-A70A-B730-7839-A62E78565EC2}"/>
              </a:ext>
            </a:extLst>
          </p:cNvPr>
          <p:cNvCxnSpPr>
            <a:cxnSpLocks/>
            <a:stCxn id="2" idx="3"/>
            <a:endCxn id="21" idx="1"/>
          </p:cNvCxnSpPr>
          <p:nvPr/>
        </p:nvCxnSpPr>
        <p:spPr>
          <a:xfrm>
            <a:off x="2942828" y="1872209"/>
            <a:ext cx="1192650" cy="29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>
            <a:extLst>
              <a:ext uri="{FF2B5EF4-FFF2-40B4-BE49-F238E27FC236}">
                <a16:creationId xmlns:a16="http://schemas.microsoft.com/office/drawing/2014/main" id="{6D6AB928-76EC-414F-81D6-18BB8C8F913E}"/>
              </a:ext>
            </a:extLst>
          </p:cNvPr>
          <p:cNvCxnSpPr>
            <a:stCxn id="3" idx="3"/>
          </p:cNvCxnSpPr>
          <p:nvPr/>
        </p:nvCxnSpPr>
        <p:spPr>
          <a:xfrm flipV="1">
            <a:off x="2942827" y="3035144"/>
            <a:ext cx="1192650" cy="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矩形 27">
            <a:extLst>
              <a:ext uri="{FF2B5EF4-FFF2-40B4-BE49-F238E27FC236}">
                <a16:creationId xmlns:a16="http://schemas.microsoft.com/office/drawing/2014/main" id="{3E9DDE6C-76F8-D40E-6E26-D9C5C32DF3B0}"/>
              </a:ext>
            </a:extLst>
          </p:cNvPr>
          <p:cNvSpPr/>
          <p:nvPr/>
        </p:nvSpPr>
        <p:spPr>
          <a:xfrm>
            <a:off x="6909687" y="3236062"/>
            <a:ext cx="1447799" cy="759827"/>
          </a:xfrm>
          <a:prstGeom prst="rect">
            <a:avLst/>
          </a:prstGeom>
          <a:ln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向量化</a:t>
            </a:r>
          </a:p>
        </p:txBody>
      </p:sp>
      <p:sp>
        <p:nvSpPr>
          <p:cNvPr id="29" name="矩形 28">
            <a:extLst>
              <a:ext uri="{FF2B5EF4-FFF2-40B4-BE49-F238E27FC236}">
                <a16:creationId xmlns:a16="http://schemas.microsoft.com/office/drawing/2014/main" id="{C24818A7-8534-12DD-8AB1-95D9F38D4478}"/>
              </a:ext>
            </a:extLst>
          </p:cNvPr>
          <p:cNvSpPr/>
          <p:nvPr/>
        </p:nvSpPr>
        <p:spPr>
          <a:xfrm>
            <a:off x="6909686" y="4148486"/>
            <a:ext cx="1447799" cy="759827"/>
          </a:xfrm>
          <a:prstGeom prst="rect">
            <a:avLst/>
          </a:prstGeom>
          <a:ln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行访问变换为列访问</a:t>
            </a:r>
          </a:p>
        </p:txBody>
      </p:sp>
      <p:sp>
        <p:nvSpPr>
          <p:cNvPr id="30" name="矩形 29">
            <a:extLst>
              <a:ext uri="{FF2B5EF4-FFF2-40B4-BE49-F238E27FC236}">
                <a16:creationId xmlns:a16="http://schemas.microsoft.com/office/drawing/2014/main" id="{10678806-B88D-DD6F-4DD7-4B7C8A834742}"/>
              </a:ext>
            </a:extLst>
          </p:cNvPr>
          <p:cNvSpPr/>
          <p:nvPr/>
        </p:nvSpPr>
        <p:spPr>
          <a:xfrm>
            <a:off x="6909685" y="5213507"/>
            <a:ext cx="1447799" cy="759827"/>
          </a:xfrm>
          <a:prstGeom prst="rect">
            <a:avLst/>
          </a:prstGeom>
          <a:ln>
            <a:prstDash val="sysDot"/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zh-CN" altLang="en-US" dirty="0"/>
              <a:t>合并，减少重复计算</a:t>
            </a:r>
          </a:p>
        </p:txBody>
      </p:sp>
      <p:cxnSp>
        <p:nvCxnSpPr>
          <p:cNvPr id="33" name="连接符: 肘形 32">
            <a:extLst>
              <a:ext uri="{FF2B5EF4-FFF2-40B4-BE49-F238E27FC236}">
                <a16:creationId xmlns:a16="http://schemas.microsoft.com/office/drawing/2014/main" id="{63FA800A-AC1D-6620-3BFD-DA9976C09536}"/>
              </a:ext>
            </a:extLst>
          </p:cNvPr>
          <p:cNvCxnSpPr>
            <a:stCxn id="11" idx="3"/>
          </p:cNvCxnSpPr>
          <p:nvPr/>
        </p:nvCxnSpPr>
        <p:spPr>
          <a:xfrm flipV="1">
            <a:off x="2942832" y="3615976"/>
            <a:ext cx="3966853" cy="661000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连接符: 肘形 34">
            <a:extLst>
              <a:ext uri="{FF2B5EF4-FFF2-40B4-BE49-F238E27FC236}">
                <a16:creationId xmlns:a16="http://schemas.microsoft.com/office/drawing/2014/main" id="{1A947E91-4F4E-3594-8071-BA9E3A7C5695}"/>
              </a:ext>
            </a:extLst>
          </p:cNvPr>
          <p:cNvCxnSpPr>
            <a:cxnSpLocks/>
            <a:stCxn id="11" idx="3"/>
            <a:endCxn id="29" idx="1"/>
          </p:cNvCxnSpPr>
          <p:nvPr/>
        </p:nvCxnSpPr>
        <p:spPr>
          <a:xfrm>
            <a:off x="2942832" y="4276976"/>
            <a:ext cx="3966854" cy="25142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连接符: 肘形 37">
            <a:extLst>
              <a:ext uri="{FF2B5EF4-FFF2-40B4-BE49-F238E27FC236}">
                <a16:creationId xmlns:a16="http://schemas.microsoft.com/office/drawing/2014/main" id="{606B0D0C-0433-8009-83EE-78DFBC9B43B0}"/>
              </a:ext>
            </a:extLst>
          </p:cNvPr>
          <p:cNvCxnSpPr>
            <a:stCxn id="11" idx="3"/>
            <a:endCxn id="30" idx="1"/>
          </p:cNvCxnSpPr>
          <p:nvPr/>
        </p:nvCxnSpPr>
        <p:spPr>
          <a:xfrm>
            <a:off x="2942832" y="4276976"/>
            <a:ext cx="3966853" cy="1316444"/>
          </a:xfrm>
          <a:prstGeom prst="bentConnector3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77900704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5600" y="1133265"/>
            <a:ext cx="5427133" cy="3748719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1.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替换复数为普通数组</a:t>
            </a:r>
            <a:endParaRPr lang="zh-CN" altLang="en-US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indent="0">
              <a:lnSpc>
                <a:spcPct val="150000"/>
              </a:lnSpc>
              <a:buNone/>
              <a:defRPr/>
            </a:pPr>
            <a:r>
              <a:rPr lang="zh-CN" altLang="en-US" sz="2400" dirty="0">
                <a:latin typeface="SimSun" panose="02010600030101010101" pitchFamily="2" charset="-122"/>
                <a:ea typeface="SimSun" panose="02010600030101010101" pitchFamily="2" charset="-122"/>
              </a:rPr>
              <a:t>   仅作数据结构替换，未涉及算法等优化，仅为后续优化做铺垫，故效率没有提升，反而下降了。</a:t>
            </a:r>
          </a:p>
          <a:p>
            <a:pPr indent="0">
              <a:lnSpc>
                <a:spcPct val="150000"/>
              </a:lnSpc>
              <a:buNone/>
              <a:defRPr/>
            </a:pPr>
            <a:endParaRPr lang="zh-CN" altLang="en-US" sz="2400" dirty="0">
              <a:solidFill>
                <a:srgbClr val="FF0000"/>
              </a:solidFill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2" name="表格 2">
            <a:extLst>
              <a:ext uri="{FF2B5EF4-FFF2-40B4-BE49-F238E27FC236}">
                <a16:creationId xmlns:a16="http://schemas.microsoft.com/office/drawing/2014/main" id="{2E80B7A2-673E-1BE0-56F6-E2EBCB08492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55248290"/>
              </p:ext>
            </p:extLst>
          </p:nvPr>
        </p:nvGraphicFramePr>
        <p:xfrm>
          <a:off x="5782733" y="1407831"/>
          <a:ext cx="597323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91078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1991078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1991078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91.7833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92.8171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48325646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7204" y="1197283"/>
            <a:ext cx="5191464" cy="1803571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2.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提取循环中的冗余计算至最外层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 indent="0">
              <a:lnSpc>
                <a:spcPct val="150000"/>
              </a:lnSpc>
              <a:buNone/>
              <a:defRPr/>
            </a:pPr>
            <a:r>
              <a:rPr lang="zh-CN" altLang="en-US" sz="1600" b="1" dirty="0">
                <a:latin typeface="SimSun" panose="02010600030101010101" pitchFamily="2" charset="-122"/>
                <a:ea typeface="SimSun" panose="02010600030101010101" pitchFamily="2" charset="-122"/>
              </a:rPr>
              <a:t>“间接寻址”操作费时较大，将其移至最外层。</a:t>
            </a:r>
            <a:endParaRPr lang="zh-CN" altLang="en-US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3E5174B2-2151-2868-DE38-889338D8FA9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59001" y="2703258"/>
            <a:ext cx="9678796" cy="3811956"/>
          </a:xfrm>
          <a:prstGeom prst="rect">
            <a:avLst/>
          </a:prstGeom>
        </p:spPr>
      </p:pic>
      <p:graphicFrame>
        <p:nvGraphicFramePr>
          <p:cNvPr id="13" name="表格 2">
            <a:extLst>
              <a:ext uri="{FF2B5EF4-FFF2-40B4-BE49-F238E27FC236}">
                <a16:creationId xmlns:a16="http://schemas.microsoft.com/office/drawing/2014/main" id="{DF036B39-CA31-0617-A4B7-20AED242B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97960245"/>
              </p:ext>
            </p:extLst>
          </p:nvPr>
        </p:nvGraphicFramePr>
        <p:xfrm>
          <a:off x="5765802" y="1340486"/>
          <a:ext cx="6071994" cy="110744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3998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2023998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2023998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24605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25.2021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26.2181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0621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7451" y="1285693"/>
            <a:ext cx="5259788" cy="1384995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3.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行存储读取转换为列存储读取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13" name="表格 2">
            <a:extLst>
              <a:ext uri="{FF2B5EF4-FFF2-40B4-BE49-F238E27FC236}">
                <a16:creationId xmlns:a16="http://schemas.microsoft.com/office/drawing/2014/main" id="{DF036B39-CA31-0617-A4B7-20AED242B0D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47672912"/>
              </p:ext>
            </p:extLst>
          </p:nvPr>
        </p:nvGraphicFramePr>
        <p:xfrm>
          <a:off x="5960533" y="1305287"/>
          <a:ext cx="58772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60723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1956391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1960150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5.89682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6.82924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02B3DAE3-3648-8AE5-2E64-FC9E7AFC204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2148" y="3101158"/>
            <a:ext cx="11126164" cy="34140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896715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203" y="1446255"/>
            <a:ext cx="11483593" cy="1384995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4.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向量化处理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13" name="表格 2">
            <a:extLst>
              <a:ext uri="{FF2B5EF4-FFF2-40B4-BE49-F238E27FC236}">
                <a16:creationId xmlns:a16="http://schemas.microsoft.com/office/drawing/2014/main" id="{DF036B39-CA31-0617-A4B7-20AED242B0D4}"/>
              </a:ext>
            </a:extLst>
          </p:cNvPr>
          <p:cNvGraphicFramePr>
            <a:graphicFrameLocks noGrp="1"/>
          </p:cNvGraphicFramePr>
          <p:nvPr/>
        </p:nvGraphicFramePr>
        <p:xfrm>
          <a:off x="5960533" y="1305287"/>
          <a:ext cx="58772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088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3.94935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4.73719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  <p:pic>
        <p:nvPicPr>
          <p:cNvPr id="8" name="图片 7">
            <a:extLst>
              <a:ext uri="{FF2B5EF4-FFF2-40B4-BE49-F238E27FC236}">
                <a16:creationId xmlns:a16="http://schemas.microsoft.com/office/drawing/2014/main" id="{B2C49981-06DA-2FD3-B046-3FFE6C2E472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960533" y="2630877"/>
            <a:ext cx="5860288" cy="3884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208195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" name="组合 19">
            <a:extLst>
              <a:ext uri="{FF2B5EF4-FFF2-40B4-BE49-F238E27FC236}">
                <a16:creationId xmlns:a16="http://schemas.microsoft.com/office/drawing/2014/main" id="{B0854A44-5C62-4F0E-8BCA-328739F92E1E}"/>
              </a:ext>
            </a:extLst>
          </p:cNvPr>
          <p:cNvGrpSpPr/>
          <p:nvPr/>
        </p:nvGrpSpPr>
        <p:grpSpPr>
          <a:xfrm>
            <a:off x="545121" y="340515"/>
            <a:ext cx="11210846" cy="751702"/>
            <a:chOff x="449264" y="340515"/>
            <a:chExt cx="11210846" cy="751702"/>
          </a:xfrm>
        </p:grpSpPr>
        <p:grpSp>
          <p:nvGrpSpPr>
            <p:cNvPr id="5" name="组合 18">
              <a:extLst>
                <a:ext uri="{FF2B5EF4-FFF2-40B4-BE49-F238E27FC236}">
                  <a16:creationId xmlns:a16="http://schemas.microsoft.com/office/drawing/2014/main" id="{521C1B9A-9D02-4513-BC7A-69A15DC5BE4D}"/>
                </a:ext>
              </a:extLst>
            </p:cNvPr>
            <p:cNvGrpSpPr/>
            <p:nvPr/>
          </p:nvGrpSpPr>
          <p:grpSpPr>
            <a:xfrm>
              <a:off x="449264" y="340515"/>
              <a:ext cx="551664" cy="551664"/>
              <a:chOff x="1723126" y="2043618"/>
              <a:chExt cx="686135" cy="686135"/>
            </a:xfrm>
          </p:grpSpPr>
          <p:sp>
            <p:nvSpPr>
              <p:cNvPr id="9" name="椭圆 8">
                <a:extLst>
                  <a:ext uri="{FF2B5EF4-FFF2-40B4-BE49-F238E27FC236}">
                    <a16:creationId xmlns:a16="http://schemas.microsoft.com/office/drawing/2014/main" id="{333F455D-7FCB-488D-89C3-3EDEEE5E1348}"/>
                  </a:ext>
                </a:extLst>
              </p:cNvPr>
              <p:cNvSpPr/>
              <p:nvPr/>
            </p:nvSpPr>
            <p:spPr>
              <a:xfrm flipH="1">
                <a:off x="1723126" y="2043618"/>
                <a:ext cx="686135" cy="686135"/>
              </a:xfrm>
              <a:prstGeom prst="ellipse">
                <a:avLst/>
              </a:prstGeom>
              <a:solidFill>
                <a:srgbClr val="0357A8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0" name="Oval 8">
                <a:extLst>
                  <a:ext uri="{FF2B5EF4-FFF2-40B4-BE49-F238E27FC236}">
                    <a16:creationId xmlns:a16="http://schemas.microsoft.com/office/drawing/2014/main" id="{F3C9E982-DA45-4E92-AA8E-848FFDB562C3}"/>
                  </a:ext>
                </a:extLst>
              </p:cNvPr>
              <p:cNvSpPr/>
              <p:nvPr/>
            </p:nvSpPr>
            <p:spPr>
              <a:xfrm flipH="1">
                <a:off x="1881117" y="2210245"/>
                <a:ext cx="370153" cy="352881"/>
              </a:xfrm>
              <a:custGeom>
                <a:avLst/>
                <a:gdLst>
                  <a:gd name="T0" fmla="*/ 1098 w 1098"/>
                  <a:gd name="T1" fmla="*/ 839 h 1048"/>
                  <a:gd name="T2" fmla="*/ 1098 w 1098"/>
                  <a:gd name="T3" fmla="*/ 1048 h 1048"/>
                  <a:gd name="T4" fmla="*/ 0 w 1098"/>
                  <a:gd name="T5" fmla="*/ 1048 h 1048"/>
                  <a:gd name="T6" fmla="*/ 0 w 1098"/>
                  <a:gd name="T7" fmla="*/ 839 h 1048"/>
                  <a:gd name="T8" fmla="*/ 891 w 1098"/>
                  <a:gd name="T9" fmla="*/ 839 h 1048"/>
                  <a:gd name="T10" fmla="*/ 856 w 1098"/>
                  <a:gd name="T11" fmla="*/ 707 h 1048"/>
                  <a:gd name="T12" fmla="*/ 743 w 1098"/>
                  <a:gd name="T13" fmla="*/ 653 h 1048"/>
                  <a:gd name="T14" fmla="*/ 722 w 1098"/>
                  <a:gd name="T15" fmla="*/ 666 h 1048"/>
                  <a:gd name="T16" fmla="*/ 679 w 1098"/>
                  <a:gd name="T17" fmla="*/ 666 h 1048"/>
                  <a:gd name="T18" fmla="*/ 655 w 1098"/>
                  <a:gd name="T19" fmla="*/ 641 h 1048"/>
                  <a:gd name="T20" fmla="*/ 679 w 1098"/>
                  <a:gd name="T21" fmla="*/ 617 h 1048"/>
                  <a:gd name="T22" fmla="*/ 722 w 1098"/>
                  <a:gd name="T23" fmla="*/ 617 h 1048"/>
                  <a:gd name="T24" fmla="*/ 745 w 1098"/>
                  <a:gd name="T25" fmla="*/ 634 h 1048"/>
                  <a:gd name="T26" fmla="*/ 871 w 1098"/>
                  <a:gd name="T27" fmla="*/ 696 h 1048"/>
                  <a:gd name="T28" fmla="*/ 910 w 1098"/>
                  <a:gd name="T29" fmla="*/ 839 h 1048"/>
                  <a:gd name="T30" fmla="*/ 1098 w 1098"/>
                  <a:gd name="T31" fmla="*/ 839 h 1048"/>
                  <a:gd name="T32" fmla="*/ 1098 w 1098"/>
                  <a:gd name="T33" fmla="*/ 839 h 1048"/>
                  <a:gd name="T34" fmla="*/ 549 w 1098"/>
                  <a:gd name="T35" fmla="*/ 459 h 1048"/>
                  <a:gd name="T36" fmla="*/ 778 w 1098"/>
                  <a:gd name="T37" fmla="*/ 229 h 1048"/>
                  <a:gd name="T38" fmla="*/ 549 w 1098"/>
                  <a:gd name="T39" fmla="*/ 0 h 1048"/>
                  <a:gd name="T40" fmla="*/ 320 w 1098"/>
                  <a:gd name="T41" fmla="*/ 229 h 1048"/>
                  <a:gd name="T42" fmla="*/ 549 w 1098"/>
                  <a:gd name="T43" fmla="*/ 459 h 1048"/>
                  <a:gd name="T44" fmla="*/ 830 w 1098"/>
                  <a:gd name="T45" fmla="*/ 729 h 1048"/>
                  <a:gd name="T46" fmla="*/ 756 w 1098"/>
                  <a:gd name="T47" fmla="*/ 690 h 1048"/>
                  <a:gd name="T48" fmla="*/ 722 w 1098"/>
                  <a:gd name="T49" fmla="*/ 701 h 1048"/>
                  <a:gd name="T50" fmla="*/ 679 w 1098"/>
                  <a:gd name="T51" fmla="*/ 701 h 1048"/>
                  <a:gd name="T52" fmla="*/ 621 w 1098"/>
                  <a:gd name="T53" fmla="*/ 643 h 1048"/>
                  <a:gd name="T54" fmla="*/ 679 w 1098"/>
                  <a:gd name="T55" fmla="*/ 585 h 1048"/>
                  <a:gd name="T56" fmla="*/ 722 w 1098"/>
                  <a:gd name="T57" fmla="*/ 585 h 1048"/>
                  <a:gd name="T58" fmla="*/ 765 w 1098"/>
                  <a:gd name="T59" fmla="*/ 605 h 1048"/>
                  <a:gd name="T60" fmla="*/ 885 w 1098"/>
                  <a:gd name="T61" fmla="*/ 663 h 1048"/>
                  <a:gd name="T62" fmla="*/ 885 w 1098"/>
                  <a:gd name="T63" fmla="*/ 659 h 1048"/>
                  <a:gd name="T64" fmla="*/ 874 w 1098"/>
                  <a:gd name="T65" fmla="*/ 607 h 1048"/>
                  <a:gd name="T66" fmla="*/ 697 w 1098"/>
                  <a:gd name="T67" fmla="*/ 437 h 1048"/>
                  <a:gd name="T68" fmla="*/ 549 w 1098"/>
                  <a:gd name="T69" fmla="*/ 496 h 1048"/>
                  <a:gd name="T70" fmla="*/ 401 w 1098"/>
                  <a:gd name="T71" fmla="*/ 437 h 1048"/>
                  <a:gd name="T72" fmla="*/ 212 w 1098"/>
                  <a:gd name="T73" fmla="*/ 681 h 1048"/>
                  <a:gd name="T74" fmla="*/ 212 w 1098"/>
                  <a:gd name="T75" fmla="*/ 807 h 1048"/>
                  <a:gd name="T76" fmla="*/ 857 w 1098"/>
                  <a:gd name="T77" fmla="*/ 807 h 1048"/>
                  <a:gd name="T78" fmla="*/ 830 w 1098"/>
                  <a:gd name="T79" fmla="*/ 729 h 104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  <a:cxn ang="0">
                    <a:pos x="T60" y="T61"/>
                  </a:cxn>
                  <a:cxn ang="0">
                    <a:pos x="T62" y="T63"/>
                  </a:cxn>
                  <a:cxn ang="0">
                    <a:pos x="T64" y="T65"/>
                  </a:cxn>
                  <a:cxn ang="0">
                    <a:pos x="T66" y="T67"/>
                  </a:cxn>
                  <a:cxn ang="0">
                    <a:pos x="T68" y="T69"/>
                  </a:cxn>
                  <a:cxn ang="0">
                    <a:pos x="T70" y="T71"/>
                  </a:cxn>
                  <a:cxn ang="0">
                    <a:pos x="T72" y="T73"/>
                  </a:cxn>
                  <a:cxn ang="0">
                    <a:pos x="T74" y="T75"/>
                  </a:cxn>
                  <a:cxn ang="0">
                    <a:pos x="T76" y="T77"/>
                  </a:cxn>
                  <a:cxn ang="0">
                    <a:pos x="T78" y="T79"/>
                  </a:cxn>
                </a:cxnLst>
                <a:rect l="0" t="0" r="r" b="b"/>
                <a:pathLst>
                  <a:path w="1098" h="1048">
                    <a:moveTo>
                      <a:pt x="1098" y="839"/>
                    </a:moveTo>
                    <a:lnTo>
                      <a:pt x="1098" y="1048"/>
                    </a:lnTo>
                    <a:lnTo>
                      <a:pt x="0" y="1048"/>
                    </a:lnTo>
                    <a:lnTo>
                      <a:pt x="0" y="839"/>
                    </a:lnTo>
                    <a:lnTo>
                      <a:pt x="891" y="839"/>
                    </a:lnTo>
                    <a:cubicBezTo>
                      <a:pt x="892" y="794"/>
                      <a:pt x="884" y="744"/>
                      <a:pt x="856" y="707"/>
                    </a:cubicBezTo>
                    <a:cubicBezTo>
                      <a:pt x="832" y="675"/>
                      <a:pt x="794" y="656"/>
                      <a:pt x="743" y="653"/>
                    </a:cubicBezTo>
                    <a:cubicBezTo>
                      <a:pt x="739" y="660"/>
                      <a:pt x="731" y="666"/>
                      <a:pt x="722" y="666"/>
                    </a:cubicBezTo>
                    <a:lnTo>
                      <a:pt x="679" y="666"/>
                    </a:lnTo>
                    <a:cubicBezTo>
                      <a:pt x="666" y="666"/>
                      <a:pt x="655" y="655"/>
                      <a:pt x="655" y="641"/>
                    </a:cubicBezTo>
                    <a:cubicBezTo>
                      <a:pt x="655" y="628"/>
                      <a:pt x="666" y="617"/>
                      <a:pt x="679" y="617"/>
                    </a:cubicBezTo>
                    <a:lnTo>
                      <a:pt x="722" y="617"/>
                    </a:lnTo>
                    <a:cubicBezTo>
                      <a:pt x="733" y="617"/>
                      <a:pt x="742" y="624"/>
                      <a:pt x="745" y="634"/>
                    </a:cubicBezTo>
                    <a:cubicBezTo>
                      <a:pt x="801" y="638"/>
                      <a:pt x="843" y="659"/>
                      <a:pt x="871" y="696"/>
                    </a:cubicBezTo>
                    <a:cubicBezTo>
                      <a:pt x="903" y="737"/>
                      <a:pt x="911" y="791"/>
                      <a:pt x="910" y="839"/>
                    </a:cubicBezTo>
                    <a:lnTo>
                      <a:pt x="1098" y="839"/>
                    </a:lnTo>
                    <a:lnTo>
                      <a:pt x="1098" y="839"/>
                    </a:lnTo>
                    <a:close/>
                    <a:moveTo>
                      <a:pt x="549" y="459"/>
                    </a:moveTo>
                    <a:cubicBezTo>
                      <a:pt x="676" y="459"/>
                      <a:pt x="778" y="356"/>
                      <a:pt x="778" y="229"/>
                    </a:cubicBezTo>
                    <a:cubicBezTo>
                      <a:pt x="778" y="103"/>
                      <a:pt x="676" y="0"/>
                      <a:pt x="549" y="0"/>
                    </a:cubicBezTo>
                    <a:cubicBezTo>
                      <a:pt x="423" y="0"/>
                      <a:pt x="320" y="103"/>
                      <a:pt x="320" y="229"/>
                    </a:cubicBezTo>
                    <a:cubicBezTo>
                      <a:pt x="320" y="356"/>
                      <a:pt x="423" y="459"/>
                      <a:pt x="549" y="459"/>
                    </a:cubicBezTo>
                    <a:close/>
                    <a:moveTo>
                      <a:pt x="830" y="729"/>
                    </a:moveTo>
                    <a:cubicBezTo>
                      <a:pt x="813" y="708"/>
                      <a:pt x="789" y="695"/>
                      <a:pt x="756" y="690"/>
                    </a:cubicBezTo>
                    <a:cubicBezTo>
                      <a:pt x="746" y="697"/>
                      <a:pt x="734" y="701"/>
                      <a:pt x="722" y="701"/>
                    </a:cubicBezTo>
                    <a:lnTo>
                      <a:pt x="679" y="701"/>
                    </a:lnTo>
                    <a:cubicBezTo>
                      <a:pt x="648" y="701"/>
                      <a:pt x="621" y="675"/>
                      <a:pt x="621" y="643"/>
                    </a:cubicBezTo>
                    <a:cubicBezTo>
                      <a:pt x="621" y="611"/>
                      <a:pt x="647" y="585"/>
                      <a:pt x="679" y="585"/>
                    </a:cubicBezTo>
                    <a:lnTo>
                      <a:pt x="722" y="585"/>
                    </a:lnTo>
                    <a:cubicBezTo>
                      <a:pt x="738" y="585"/>
                      <a:pt x="754" y="593"/>
                      <a:pt x="765" y="605"/>
                    </a:cubicBezTo>
                    <a:cubicBezTo>
                      <a:pt x="815" y="611"/>
                      <a:pt x="855" y="631"/>
                      <a:pt x="885" y="663"/>
                    </a:cubicBezTo>
                    <a:cubicBezTo>
                      <a:pt x="885" y="662"/>
                      <a:pt x="885" y="660"/>
                      <a:pt x="885" y="659"/>
                    </a:cubicBezTo>
                    <a:lnTo>
                      <a:pt x="874" y="607"/>
                    </a:lnTo>
                    <a:cubicBezTo>
                      <a:pt x="849" y="524"/>
                      <a:pt x="782" y="459"/>
                      <a:pt x="697" y="437"/>
                    </a:cubicBezTo>
                    <a:cubicBezTo>
                      <a:pt x="659" y="473"/>
                      <a:pt x="606" y="496"/>
                      <a:pt x="549" y="496"/>
                    </a:cubicBezTo>
                    <a:cubicBezTo>
                      <a:pt x="492" y="496"/>
                      <a:pt x="440" y="473"/>
                      <a:pt x="401" y="437"/>
                    </a:cubicBezTo>
                    <a:cubicBezTo>
                      <a:pt x="293" y="466"/>
                      <a:pt x="212" y="564"/>
                      <a:pt x="212" y="681"/>
                    </a:cubicBezTo>
                    <a:lnTo>
                      <a:pt x="212" y="807"/>
                    </a:lnTo>
                    <a:lnTo>
                      <a:pt x="857" y="807"/>
                    </a:lnTo>
                    <a:cubicBezTo>
                      <a:pt x="853" y="775"/>
                      <a:pt x="844" y="748"/>
                      <a:pt x="830" y="729"/>
                    </a:cubicBezTo>
                    <a:close/>
                  </a:path>
                </a:pathLst>
              </a:custGeom>
              <a:solidFill>
                <a:schemeClr val="bg1"/>
              </a:soli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>
                <a:defPPr>
                  <a:defRPr lang="zh-CN"/>
                </a:defPPr>
                <a:lvl1pPr marL="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1pPr>
                <a:lvl2pPr marL="457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2pPr>
                <a:lvl3pPr marL="914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3pPr>
                <a:lvl4pPr marL="1371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4pPr>
                <a:lvl5pPr marL="18288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5pPr>
                <a:lvl6pPr marL="22860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6pPr>
                <a:lvl7pPr marL="27432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7pPr>
                <a:lvl8pPr marL="32004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8pPr>
                <a:lvl9pPr marL="3657600" algn="l" defTabSz="914400" rtl="0" eaLnBrk="1" latinLnBrk="0" hangingPunct="1">
                  <a:defRPr sz="1800" kern="1200">
                    <a:solidFill>
                      <a:schemeClr val="lt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 algn="ctr"/>
                <a:endParaRPr lang="zh-CN" altLang="en-US"/>
              </a:p>
            </p:txBody>
          </p:sp>
        </p:grpSp>
        <p:cxnSp>
          <p:nvCxnSpPr>
            <p:cNvPr id="6" name="直接连接符 11">
              <a:extLst>
                <a:ext uri="{FF2B5EF4-FFF2-40B4-BE49-F238E27FC236}">
                  <a16:creationId xmlns:a16="http://schemas.microsoft.com/office/drawing/2014/main" id="{1B47CCF8-C3B4-41D8-9453-8029ED507BDB}"/>
                </a:ext>
              </a:extLst>
            </p:cNvPr>
            <p:cNvCxnSpPr>
              <a:cxnSpLocks/>
            </p:cNvCxnSpPr>
            <p:nvPr/>
          </p:nvCxnSpPr>
          <p:spPr>
            <a:xfrm>
              <a:off x="525464" y="1092217"/>
              <a:ext cx="11134646" cy="0"/>
            </a:xfrm>
            <a:prstGeom prst="line">
              <a:avLst/>
            </a:prstGeom>
            <a:ln w="19050">
              <a:solidFill>
                <a:srgbClr val="0357A8"/>
              </a:solidFill>
              <a:prstDash val="dashDot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7" name="文本框 6">
              <a:extLst>
                <a:ext uri="{FF2B5EF4-FFF2-40B4-BE49-F238E27FC236}">
                  <a16:creationId xmlns:a16="http://schemas.microsoft.com/office/drawing/2014/main" id="{50317D28-C1B1-46B3-B29D-4D638C41467D}"/>
                </a:ext>
              </a:extLst>
            </p:cNvPr>
            <p:cNvSpPr txBox="1"/>
            <p:nvPr/>
          </p:nvSpPr>
          <p:spPr>
            <a:xfrm>
              <a:off x="1087352" y="342786"/>
              <a:ext cx="6167238" cy="584775"/>
            </a:xfrm>
            <a:prstGeom prst="rect">
              <a:avLst/>
            </a:prstGeom>
            <a:noFill/>
            <a:effectLst/>
          </p:spPr>
          <p:txBody>
            <a:bodyPr wrap="square" rtlCol="0">
              <a:spAutoFit/>
            </a:bodyPr>
            <a:lstStyle/>
            <a:p>
              <a:r>
                <a:rPr lang="en-US" altLang="zh-CN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3.</a:t>
              </a:r>
              <a:r>
                <a:rPr lang="zh-CN" altLang="en-US" sz="3200" b="1" spc="300" dirty="0">
                  <a:solidFill>
                    <a:srgbClr val="0357A8"/>
                  </a:solidFill>
                  <a:latin typeface="Microsoft YaHei" charset="-122"/>
                  <a:ea typeface="Microsoft YaHei" charset="-122"/>
                  <a:cs typeface="Microsoft YaHei" charset="-122"/>
                </a:rPr>
                <a:t>优化方法及指标</a:t>
              </a:r>
            </a:p>
          </p:txBody>
        </p:sp>
      </p:grpSp>
      <p:sp>
        <p:nvSpPr>
          <p:cNvPr id="12" name="Rectangle 5">
            <a:extLst>
              <a:ext uri="{FF2B5EF4-FFF2-40B4-BE49-F238E27FC236}">
                <a16:creationId xmlns:a16="http://schemas.microsoft.com/office/drawing/2014/main" id="{EBC4D9DD-AB0F-9742-AEBC-04FC54EC22B9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4204" y="1185307"/>
            <a:ext cx="5420064" cy="1508105"/>
          </a:xfrm>
          <a:prstGeom prst="rect">
            <a:avLst/>
          </a:prstGeom>
          <a:noFill/>
          <a:ln>
            <a:noFill/>
          </a:ln>
        </p:spPr>
        <p:txBody>
          <a:bodyPr wrap="square" anchor="ctr">
            <a:spAutoFit/>
          </a:bodyPr>
          <a:lstStyle>
            <a:lvl1pPr indent="361950">
              <a:spcBef>
                <a:spcPct val="20000"/>
              </a:spcBef>
              <a:buFont typeface="Arial" panose="020B0604020202020204" pitchFamily="34" charset="0"/>
              <a:buChar char="•"/>
              <a:defRPr kumimoji="1" sz="32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kumimoji="1" sz="28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kumimoji="1" sz="24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kumimoji="1" sz="2000">
                <a:solidFill>
                  <a:schemeClr val="tx1"/>
                </a:solidFill>
                <a:latin typeface="Calibri" panose="020F0502020204030204" pitchFamily="34" charset="0"/>
                <a:ea typeface="宋体" panose="02010600030101010101" pitchFamily="2" charset="-122"/>
              </a:defRPr>
            </a:lvl9pPr>
          </a:lstStyle>
          <a:p>
            <a:pPr>
              <a:lnSpc>
                <a:spcPct val="150000"/>
              </a:lnSpc>
              <a:defRPr/>
            </a:pPr>
            <a:r>
              <a:rPr lang="en-US" altLang="zh-CN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5.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结合</a:t>
            </a:r>
            <a:r>
              <a:rPr lang="en-US" altLang="zh-CN" sz="2400" b="1" dirty="0" err="1">
                <a:latin typeface="SimSun" panose="02010600030101010101" pitchFamily="2" charset="-122"/>
                <a:ea typeface="SimSun" panose="02010600030101010101" pitchFamily="2" charset="-122"/>
              </a:rPr>
              <a:t>vtune</a:t>
            </a:r>
            <a:r>
              <a:rPr lang="zh-CN" altLang="en-US" sz="2400" b="1" dirty="0">
                <a:latin typeface="SimSun" panose="02010600030101010101" pitchFamily="2" charset="-122"/>
                <a:ea typeface="SimSun" panose="02010600030101010101" pitchFamily="2" charset="-122"/>
              </a:rPr>
              <a:t>进行除法优化</a:t>
            </a:r>
            <a:endParaRPr lang="en-US" altLang="zh-CN" sz="2400" b="1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r>
              <a:rPr kumimoji="0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发现除法计算占用较多，将两次除法变换为“一次除法</a:t>
            </a:r>
            <a:r>
              <a:rPr kumimoji="0" lang="en-US" altLang="zh-CN" sz="1600" dirty="0">
                <a:latin typeface="SimSun" panose="02010600030101010101" pitchFamily="2" charset="-122"/>
                <a:ea typeface="SimSun" panose="02010600030101010101" pitchFamily="2" charset="-122"/>
              </a:rPr>
              <a:t>+</a:t>
            </a:r>
            <a:r>
              <a:rPr kumimoji="0" lang="zh-CN" altLang="en-US" sz="1600" dirty="0">
                <a:latin typeface="SimSun" panose="02010600030101010101" pitchFamily="2" charset="-122"/>
                <a:ea typeface="SimSun" panose="02010600030101010101" pitchFamily="2" charset="-122"/>
              </a:rPr>
              <a:t>两次乘法”</a:t>
            </a:r>
            <a:endParaRPr kumimoji="0" lang="en-US" altLang="zh-CN" sz="1600" dirty="0">
              <a:latin typeface="SimSun" panose="02010600030101010101" pitchFamily="2" charset="-122"/>
              <a:ea typeface="SimSun" panose="02010600030101010101" pitchFamily="2" charset="-122"/>
            </a:endParaRPr>
          </a:p>
          <a:p>
            <a:pPr>
              <a:spcBef>
                <a:spcPct val="0"/>
              </a:spcBef>
              <a:buSzPct val="80000"/>
              <a:buFontTx/>
              <a:buNone/>
              <a:defRPr/>
            </a:pPr>
            <a:endParaRPr kumimoji="0" lang="en-US" altLang="zh-CN" sz="2400" dirty="0">
              <a:latin typeface="SimSun" panose="02010600030101010101" pitchFamily="2" charset="-122"/>
              <a:ea typeface="SimSun" panose="02010600030101010101" pitchFamily="2" charset="-122"/>
            </a:endParaRPr>
          </a:p>
        </p:txBody>
      </p:sp>
      <p:graphicFrame>
        <p:nvGraphicFramePr>
          <p:cNvPr id="13" name="表格 2">
            <a:extLst>
              <a:ext uri="{FF2B5EF4-FFF2-40B4-BE49-F238E27FC236}">
                <a16:creationId xmlns:a16="http://schemas.microsoft.com/office/drawing/2014/main" id="{DF036B39-CA31-0617-A4B7-20AED242B0D4}"/>
              </a:ext>
            </a:extLst>
          </p:cNvPr>
          <p:cNvGraphicFramePr>
            <a:graphicFrameLocks noGrp="1"/>
          </p:cNvGraphicFramePr>
          <p:nvPr/>
        </p:nvGraphicFramePr>
        <p:xfrm>
          <a:off x="5960533" y="1305287"/>
          <a:ext cx="5877264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59088">
                  <a:extLst>
                    <a:ext uri="{9D8B030D-6E8A-4147-A177-3AD203B41FA5}">
                      <a16:colId xmlns:a16="http://schemas.microsoft.com/office/drawing/2014/main" val="30464939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3689037468"/>
                    </a:ext>
                  </a:extLst>
                </a:gridCol>
                <a:gridCol w="1959088">
                  <a:extLst>
                    <a:ext uri="{9D8B030D-6E8A-4147-A177-3AD203B41FA5}">
                      <a16:colId xmlns:a16="http://schemas.microsoft.com/office/drawing/2014/main" val="1032057957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运行时间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Kernel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dirty="0"/>
                        <a:t>Total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66303768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初始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62.5277 secs</a:t>
                      </a:r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dirty="0"/>
                        <a:t>63.5958 secs</a:t>
                      </a:r>
                      <a:endParaRPr lang="zh-CN" altLang="en-US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84479442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zh-CN" altLang="en-US" dirty="0"/>
                        <a:t>当前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2.78971 secs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CN" sz="1800" b="0" kern="1200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+mn-ea"/>
                          <a:cs typeface="+mn-cs"/>
                        </a:rPr>
                        <a:t>3.50224 secs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72723638"/>
                  </a:ext>
                </a:extLst>
              </a:tr>
            </a:tbl>
          </a:graphicData>
        </a:graphic>
      </p:graphicFrame>
      <p:pic>
        <p:nvPicPr>
          <p:cNvPr id="3" name="图片 2">
            <a:extLst>
              <a:ext uri="{FF2B5EF4-FFF2-40B4-BE49-F238E27FC236}">
                <a16:creationId xmlns:a16="http://schemas.microsoft.com/office/drawing/2014/main" id="{33ABD291-671E-304C-9C7F-D0D3DE418F6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98982" y="2630876"/>
            <a:ext cx="5538815" cy="4040449"/>
          </a:xfrm>
          <a:prstGeom prst="rect">
            <a:avLst/>
          </a:prstGeom>
        </p:spPr>
      </p:pic>
      <p:pic>
        <p:nvPicPr>
          <p:cNvPr id="18" name="图片 17">
            <a:extLst>
              <a:ext uri="{FF2B5EF4-FFF2-40B4-BE49-F238E27FC236}">
                <a16:creationId xmlns:a16="http://schemas.microsoft.com/office/drawing/2014/main" id="{F8143DDA-A96C-BC83-9083-A8DBAE20E1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38875" y="2372522"/>
            <a:ext cx="5149128" cy="43800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836306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DengXian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DengXian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6737</TotalTime>
  <Words>452</Words>
  <Application>Microsoft Office PowerPoint</Application>
  <PresentationFormat>宽屏</PresentationFormat>
  <Paragraphs>117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19" baseType="lpstr">
      <vt:lpstr>DengXian</vt:lpstr>
      <vt:lpstr>DengXian Light</vt:lpstr>
      <vt:lpstr>SimHei</vt:lpstr>
      <vt:lpstr>SimSun</vt:lpstr>
      <vt:lpstr>Microsoft YaHei</vt:lpstr>
      <vt:lpstr>Arial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王 泊霖</dc:creator>
  <cp:lastModifiedBy>祭 夜</cp:lastModifiedBy>
  <cp:revision>181</cp:revision>
  <dcterms:created xsi:type="dcterms:W3CDTF">2021-03-26T01:32:08Z</dcterms:created>
  <dcterms:modified xsi:type="dcterms:W3CDTF">2022-08-06T09:56:07Z</dcterms:modified>
</cp:coreProperties>
</file>

<file path=docProps/thumbnail.jpeg>
</file>